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2" r:id="rId3"/>
    <p:sldMasterId id="2147483793" r:id="rId4"/>
    <p:sldMasterId id="2147483794" r:id="rId5"/>
    <p:sldMasterId id="21474837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6858000" cx="12188825"/>
  <p:notesSz cx="9144000" cy="6858000"/>
  <p:embeddedFontLst>
    <p:embeddedFont>
      <p:font typeface="AvenirNext forINTUIT W05 Medium"/>
      <p:regular r:id="rId100"/>
      <p:bold r:id="rId101"/>
      <p:italic r:id="rId102"/>
      <p:boldItalic r:id="rId103"/>
    </p:embeddedFont>
    <p:embeddedFont>
      <p:font typeface="Avenir Next For Intuit"/>
      <p:regular r:id="rId104"/>
      <p:bold r:id="rId105"/>
      <p:italic r:id="rId106"/>
      <p:boldItalic r:id="rId107"/>
    </p:embeddedFont>
    <p:embeddedFont>
      <p:font typeface="Helvetica Neue"/>
      <p:regular r:id="rId108"/>
      <p:bold r:id="rId109"/>
      <p:italic r:id="rId110"/>
      <p:boldItalic r:id="rId111"/>
    </p:embeddedFont>
    <p:embeddedFont>
      <p:font typeface="AvenirNext forINTUIT W05 Demi"/>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AvenirNextForIntuit-boldItalic.fntdata"/><Relationship Id="rId106" Type="http://schemas.openxmlformats.org/officeDocument/2006/relationships/font" Target="fonts/AvenirNextForIntuit-italic.fntdata"/><Relationship Id="rId105" Type="http://schemas.openxmlformats.org/officeDocument/2006/relationships/font" Target="fonts/AvenirNextForIntuit-bold.fntdata"/><Relationship Id="rId104" Type="http://schemas.openxmlformats.org/officeDocument/2006/relationships/font" Target="fonts/AvenirNextForIntuit-regular.fntdata"/><Relationship Id="rId109" Type="http://schemas.openxmlformats.org/officeDocument/2006/relationships/font" Target="fonts/HelveticaNeue-bold.fntdata"/><Relationship Id="rId108" Type="http://schemas.openxmlformats.org/officeDocument/2006/relationships/font" Target="fonts/HelveticaNeue-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AvenirNextforINTUITW05Medium-boldItalic.fntdata"/><Relationship Id="rId102" Type="http://schemas.openxmlformats.org/officeDocument/2006/relationships/font" Target="fonts/AvenirNextforINTUITW05Medium-italic.fntdata"/><Relationship Id="rId101" Type="http://schemas.openxmlformats.org/officeDocument/2006/relationships/font" Target="fonts/AvenirNextforINTUITW05Medium-bold.fntdata"/><Relationship Id="rId100" Type="http://schemas.openxmlformats.org/officeDocument/2006/relationships/font" Target="fonts/AvenirNextforINTUITW05Medium-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5" Type="http://schemas.openxmlformats.org/officeDocument/2006/relationships/font" Target="fonts/AvenirNextforINTUITW05Demi-boldItalic.fntdata"/><Relationship Id="rId15" Type="http://schemas.openxmlformats.org/officeDocument/2006/relationships/slide" Target="slides/slide8.xml"/><Relationship Id="rId110" Type="http://schemas.openxmlformats.org/officeDocument/2006/relationships/font" Target="fonts/HelveticaNeue-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AvenirNextforINTUITW05Demi-italic.fntdata"/><Relationship Id="rId18" Type="http://schemas.openxmlformats.org/officeDocument/2006/relationships/slide" Target="slides/slide11.xml"/><Relationship Id="rId113" Type="http://schemas.openxmlformats.org/officeDocument/2006/relationships/font" Target="fonts/AvenirNextforINTUITW05Demi-bold.fntdata"/><Relationship Id="rId112" Type="http://schemas.openxmlformats.org/officeDocument/2006/relationships/font" Target="fonts/AvenirNextforINTUITW05Demi-regular.fntdata"/><Relationship Id="rId111" Type="http://schemas.openxmlformats.org/officeDocument/2006/relationships/font" Target="fonts/HelveticaNeue-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1219200" y="3257550"/>
            <a:ext cx="6705600" cy="3086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1100" u="none" cap="none" strike="noStrike">
                <a:latin typeface="Avenir Next For Intuit"/>
                <a:ea typeface="Avenir Next For Intuit"/>
                <a:cs typeface="Avenir Next For Intuit"/>
                <a:sym typeface="Avenir Next For Intuit"/>
              </a:defRPr>
            </a:lvl1pPr>
            <a:lvl2pPr indent="-228600" lvl="1" marL="9144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11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2e7a7671a7_0_14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2e7a7671a7_0_14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1149ea47b9_0_5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1149ea47b9_0_5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1149ea47b9_0_6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1149ea47b9_0_6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1149ea47b9_0_10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1149ea47b9_0_10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1149ea47b9_0_7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1149ea47b9_0_79: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1149ea47b9_0_12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1149ea47b9_0_12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62221d4f35_0_29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62221d4f35_0_29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5969b3cb85_0_1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5969b3cb85_0_1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6444030dcf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6444030dcf_0_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5969b3cb85_0_6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5969b3cb85_0_6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5969b3cb85_0_10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5969b3cb85_0_10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62221d4f35_0_10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62221d4f35_0_10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5969b3cb85_0_11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5969b3cb85_0_11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c7ffdd8196_0_4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c7ffdd8196_0_4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5969b3cb85_0_11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5969b3cb85_0_11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Clr>
                <a:schemeClr val="dk1"/>
              </a:buClr>
              <a:buSzPts val="1100"/>
              <a:buFont typeface="Arial"/>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1149ea47b9_0_160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1149ea47b9_0_160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1149ea47b9_0_160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1149ea47b9_0_160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1149ea47b9_0_162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1149ea47b9_0_162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1149ea47b9_0_162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1149ea47b9_0_162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1149ea47b9_0_188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1149ea47b9_0_1889: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1149ea47b9_0_189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1149ea47b9_0_189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1149ea47b9_0_239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1149ea47b9_0_239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Clr>
                <a:schemeClr val="dk1"/>
              </a:buClr>
              <a:buSzPts val="1100"/>
              <a:buFont typeface="Arial"/>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fa76de64a_1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ffa76de64a_1_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1149ea47b9_0_213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1149ea47b9_0_213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1149ea47b9_0_214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1149ea47b9_0_214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1149ea47b9_0_215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1149ea47b9_0_215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1149ea47b9_0_215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1149ea47b9_0_215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6444030dcf_0_7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6444030dcf_0_7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6444030dcf_0_5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6444030dcf_0_5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4D5156"/>
              </a:solidFill>
              <a:highlight>
                <a:srgbClr val="FFFFFF"/>
              </a:highlight>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6444030dcf_0_5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6444030dcf_0_5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4D5156"/>
              </a:solidFill>
              <a:highlight>
                <a:srgbClr val="FFFFFF"/>
              </a:highlight>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6444030dcf_0_6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6444030dcf_0_6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4D5156"/>
              </a:solidFill>
              <a:highlight>
                <a:srgbClr val="FFFFFF"/>
              </a:highlight>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62221d4f35_0_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62221d4f35_0_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4D5156"/>
              </a:solidFill>
              <a:highlight>
                <a:srgbClr val="FFFFFF"/>
              </a:highlight>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6444030dcf_0_19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6444030dcf_0_19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c7ffdd8196_0_1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c7ffdd8196_0_19: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6444030dcf_0_9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6444030dcf_0_9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6444030dcf_0_4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6444030dcf_0_4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50">
              <a:solidFill>
                <a:srgbClr val="4D5156"/>
              </a:solidFill>
              <a:highlight>
                <a:srgbClr val="FFFFFF"/>
              </a:highlight>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1149ea47b9_0_266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1149ea47b9_0_266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1149ea47b9_0_432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1149ea47b9_0_432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1149ea47b9_0_433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1149ea47b9_0_433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1149ea47b9_0_408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1149ea47b9_0_408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149ea47b9_0_267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149ea47b9_0_267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6444030dcf_0_13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6444030dcf_0_13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62221d4f35_0_3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62221d4f35_0_3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1149ea47b9_0_333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1149ea47b9_0_333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1149ea47b9_0_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1149ea47b9_0_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1149ea47b9_0_334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1149ea47b9_0_334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1149ea47b9_0_335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1149ea47b9_0_335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1149ea47b9_0_336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1149ea47b9_0_336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1149ea47b9_0_337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1149ea47b9_0_337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1149ea47b9_0_338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1149ea47b9_0_338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1149ea47b9_0_339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1149ea47b9_0_339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1149ea47b9_0_348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1149ea47b9_0_348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1149ea47b9_0_349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1149ea47b9_0_349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1149ea47b9_0_377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1149ea47b9_0_377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1199cb60aa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1199cb60aa_0_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1149ea47b9_0_1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1149ea47b9_0_1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1199cb60aa_0_1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1199cb60aa_0_1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1149ea47b9_0_374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1149ea47b9_0_374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1149ea47b9_0_375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1149ea47b9_0_3757: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1149ea47b9_0_376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1149ea47b9_0_376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6444030dcf_0_14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6444030dcf_0_14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62221d4f35_0_5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62221d4f35_0_5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62221d4f35_0_6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62221d4f35_0_6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6444030dcf_0_16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6444030dcf_0_16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62221d4f35_0_8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62221d4f35_0_8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6444030dcf_0_18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6444030dcf_0_18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90000"/>
              </a:lnSpc>
              <a:spcBef>
                <a:spcPts val="180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1149ea47b9_0_2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1149ea47b9_0_2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1199cb60aa_0_2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1199cb60aa_0_2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1199cb60aa_0_2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1199cb60aa_0_2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1199cb60aa_0_3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1199cb60aa_0_3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1199cb60aa_0_3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1199cb60aa_0_3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1199cb60aa_0_4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1199cb60aa_0_4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1199cb60aa_0_5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1199cb60aa_0_53: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1199cb60aa_0_5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1199cb60aa_0_59: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1199cb60aa_0_6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1199cb60aa_0_6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62221d4f35_0_10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62221d4f35_0_106: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350">
              <a:solidFill>
                <a:srgbClr val="081332"/>
              </a:solidFill>
              <a:highlight>
                <a:srgbClr val="FFFFFF"/>
              </a:highlight>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1149ea47b9_0_72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21149ea47b9_0_72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t/>
            </a:r>
            <a:endParaRPr sz="2400">
              <a:solidFill>
                <a:srgbClr val="21262A"/>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1149ea47b9_0_3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1149ea47b9_0_3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1149ea47b9_0_73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1149ea47b9_0_73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t/>
            </a:r>
            <a:endParaRPr sz="2400">
              <a:solidFill>
                <a:srgbClr val="21262A"/>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1149ea47b9_0_74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1149ea47b9_0_74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1149ea47b9_0_74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1149ea47b9_0_74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1149ea47b9_0_75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1149ea47b9_0_75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1149ea47b9_0_78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1149ea47b9_0_781: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1149ea47b9_0_77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1149ea47b9_0_774: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1149ea47b9_0_79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1149ea47b9_0_795: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a:solidFill>
                <a:schemeClr val="dk1"/>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1149ea47b9_0_80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1149ea47b9_0_80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1149ea47b9_0_81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21149ea47b9_0_81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1149ea47b9_0_82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1149ea47b9_0_82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t/>
            </a:r>
            <a:endParaRPr sz="2400">
              <a:solidFill>
                <a:srgbClr val="21262A"/>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1149ea47b9_0_4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1149ea47b9_0_42: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1149ea47b9_0_82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1149ea47b9_0_829: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21149ea47b9_0_83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21149ea47b9_0_838: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ffa76de64a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ffa76de64a_0_0:notes"/>
          <p:cNvSpPr txBox="1"/>
          <p:nvPr>
            <p:ph idx="1" type="body"/>
          </p:nvPr>
        </p:nvSpPr>
        <p:spPr>
          <a:xfrm>
            <a:off x="1219200" y="3257550"/>
            <a:ext cx="6705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1" showMasterSp="0">
  <p:cSld name="Title Light Photo_1">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0" name="Google Shape;10;p2"/>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39" name="Shape 39"/>
        <p:cNvGrpSpPr/>
        <p:nvPr/>
      </p:nvGrpSpPr>
      <p:grpSpPr>
        <a:xfrm>
          <a:off x="0" y="0"/>
          <a:ext cx="0" cy="0"/>
          <a:chOff x="0" y="0"/>
          <a:chExt cx="0" cy="0"/>
        </a:xfrm>
      </p:grpSpPr>
      <p:sp>
        <p:nvSpPr>
          <p:cNvPr id="40" name="Google Shape;40;p11"/>
          <p:cNvSpPr txBox="1"/>
          <p:nvPr>
            <p:ph type="title"/>
          </p:nvPr>
        </p:nvSpPr>
        <p:spPr>
          <a:xfrm>
            <a:off x="457200" y="548640"/>
            <a:ext cx="11202900" cy="726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2" name="Google Shape;42;p1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43" name="Google Shape;43;p1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 showMasterSp="0">
  <p:cSld name="Product slide 2_1_1">
    <p:spTree>
      <p:nvGrpSpPr>
        <p:cNvPr id="608" name="Shape 608"/>
        <p:cNvGrpSpPr/>
        <p:nvPr/>
      </p:nvGrpSpPr>
      <p:grpSpPr>
        <a:xfrm>
          <a:off x="0" y="0"/>
          <a:ext cx="0" cy="0"/>
          <a:chOff x="0" y="0"/>
          <a:chExt cx="0" cy="0"/>
        </a:xfrm>
      </p:grpSpPr>
      <p:sp>
        <p:nvSpPr>
          <p:cNvPr id="609" name="Google Shape;609;p103"/>
          <p:cNvSpPr/>
          <p:nvPr/>
        </p:nvSpPr>
        <p:spPr>
          <a:xfrm>
            <a:off x="6090709" y="-1744"/>
            <a:ext cx="60987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610" name="Google Shape;610;p103"/>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11" name="Google Shape;611;p103"/>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612" name="Google Shape;612;p103"/>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13" name="Google Shape;613;p10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614" name="Google Shape;614;p10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15" name="Google Shape;615;p10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16" name="Google Shape;616;p103"/>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2" showMasterSp="0">
  <p:cSld name="Product slide 2_1_1_1">
    <p:spTree>
      <p:nvGrpSpPr>
        <p:cNvPr id="617" name="Shape 617"/>
        <p:cNvGrpSpPr/>
        <p:nvPr/>
      </p:nvGrpSpPr>
      <p:grpSpPr>
        <a:xfrm>
          <a:off x="0" y="0"/>
          <a:ext cx="0" cy="0"/>
          <a:chOff x="0" y="0"/>
          <a:chExt cx="0" cy="0"/>
        </a:xfrm>
      </p:grpSpPr>
      <p:sp>
        <p:nvSpPr>
          <p:cNvPr id="618" name="Google Shape;618;p104"/>
          <p:cNvSpPr/>
          <p:nvPr/>
        </p:nvSpPr>
        <p:spPr>
          <a:xfrm flipH="1">
            <a:off x="125" y="-1750"/>
            <a:ext cx="60906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619" name="Google Shape;619;p104"/>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620" name="Google Shape;620;p104"/>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621" name="Google Shape;621;p10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22" name="Google Shape;622;p10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623" name="Google Shape;623;p10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24" name="Google Shape;624;p10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25" name="Google Shape;625;p104"/>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3" showMasterSp="0">
  <p:cSld name="Product slide 2_1_1_1_1">
    <p:spTree>
      <p:nvGrpSpPr>
        <p:cNvPr id="626" name="Shape 626"/>
        <p:cNvGrpSpPr/>
        <p:nvPr/>
      </p:nvGrpSpPr>
      <p:grpSpPr>
        <a:xfrm>
          <a:off x="0" y="0"/>
          <a:ext cx="0" cy="0"/>
          <a:chOff x="0" y="0"/>
          <a:chExt cx="0" cy="0"/>
        </a:xfrm>
      </p:grpSpPr>
      <p:sp>
        <p:nvSpPr>
          <p:cNvPr id="627" name="Google Shape;627;p105"/>
          <p:cNvSpPr/>
          <p:nvPr/>
        </p:nvSpPr>
        <p:spPr>
          <a:xfrm flipH="1">
            <a:off x="125" y="-1750"/>
            <a:ext cx="43020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628" name="Google Shape;628;p105"/>
          <p:cNvSpPr txBox="1"/>
          <p:nvPr>
            <p:ph type="title"/>
          </p:nvPr>
        </p:nvSpPr>
        <p:spPr>
          <a:xfrm>
            <a:off x="457200" y="548650"/>
            <a:ext cx="3636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629" name="Google Shape;629;p105"/>
          <p:cNvSpPr txBox="1"/>
          <p:nvPr>
            <p:ph idx="1" type="body"/>
          </p:nvPr>
        </p:nvSpPr>
        <p:spPr>
          <a:xfrm>
            <a:off x="457200" y="1600200"/>
            <a:ext cx="3636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630" name="Google Shape;630;p10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31" name="Google Shape;631;p10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632" name="Google Shape;632;p10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33" name="Google Shape;633;p10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34" name="Google Shape;634;p105"/>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 showMasterSp="0">
  <p:cSld name="Blank white_1">
    <p:spTree>
      <p:nvGrpSpPr>
        <p:cNvPr id="635" name="Shape 635"/>
        <p:cNvGrpSpPr/>
        <p:nvPr/>
      </p:nvGrpSpPr>
      <p:grpSpPr>
        <a:xfrm>
          <a:off x="0" y="0"/>
          <a:ext cx="0" cy="0"/>
          <a:chOff x="0" y="0"/>
          <a:chExt cx="0" cy="0"/>
        </a:xfrm>
      </p:grpSpPr>
      <p:sp>
        <p:nvSpPr>
          <p:cNvPr id="636" name="Google Shape;636;p10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37" name="Google Shape;637;p106"/>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38" name="Google Shape;638;p10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639" name="Google Shape;639;p10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40" name="Google Shape;640;p10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41" name="Google Shape;641;p106"/>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howMasterSp="0">
  <p:cSld name="Blank white_1_2">
    <p:spTree>
      <p:nvGrpSpPr>
        <p:cNvPr id="642" name="Shape 642"/>
        <p:cNvGrpSpPr/>
        <p:nvPr/>
      </p:nvGrpSpPr>
      <p:grpSpPr>
        <a:xfrm>
          <a:off x="0" y="0"/>
          <a:ext cx="0" cy="0"/>
          <a:chOff x="0" y="0"/>
          <a:chExt cx="0" cy="0"/>
        </a:xfrm>
      </p:grpSpPr>
      <p:sp>
        <p:nvSpPr>
          <p:cNvPr id="643" name="Google Shape;643;p107"/>
          <p:cNvSpPr txBox="1"/>
          <p:nvPr>
            <p:ph type="title"/>
          </p:nvPr>
        </p:nvSpPr>
        <p:spPr>
          <a:xfrm>
            <a:off x="457200" y="3117890"/>
            <a:ext cx="10969800" cy="622200"/>
          </a:xfrm>
          <a:prstGeom prst="rect">
            <a:avLst/>
          </a:prstGeom>
          <a:noFill/>
          <a:ln>
            <a:noFill/>
          </a:ln>
        </p:spPr>
        <p:txBody>
          <a:bodyPr anchorCtr="0" anchor="t" bIns="45700" lIns="45700" spcFirstLastPara="1" rIns="45700" wrap="square" tIns="45700">
            <a:normAutofit/>
          </a:bodyPr>
          <a:lstStyle>
            <a:lvl1pPr lvl="0" rtl="0" algn="l">
              <a:lnSpc>
                <a:spcPct val="90000"/>
              </a:lnSpc>
              <a:spcBef>
                <a:spcPts val="1700"/>
              </a:spcBef>
              <a:spcAft>
                <a:spcPts val="0"/>
              </a:spcAft>
              <a:buSzPts val="2400"/>
              <a:buNone/>
              <a:defRPr b="0" sz="2400"/>
            </a:lvl1pPr>
            <a:lvl2pPr lvl="1"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2pPr>
            <a:lvl3pPr lvl="2"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3pPr>
            <a:lvl4pPr lvl="3"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4pPr>
            <a:lvl5pPr lvl="4"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5pPr>
            <a:lvl6pPr lvl="5"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6pPr>
            <a:lvl7pPr lvl="6"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7pPr>
            <a:lvl8pPr lvl="7"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8pPr>
            <a:lvl9pPr lvl="8"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 showMasterSp="0">
  <p:cSld name="Blank white_1_1">
    <p:bg>
      <p:bgPr>
        <a:solidFill>
          <a:schemeClr val="lt1"/>
        </a:solidFill>
      </p:bgPr>
    </p:bg>
    <p:spTree>
      <p:nvGrpSpPr>
        <p:cNvPr id="644" name="Shape 644"/>
        <p:cNvGrpSpPr/>
        <p:nvPr/>
      </p:nvGrpSpPr>
      <p:grpSpPr>
        <a:xfrm>
          <a:off x="0" y="0"/>
          <a:ext cx="0" cy="0"/>
          <a:chOff x="0" y="0"/>
          <a:chExt cx="0" cy="0"/>
        </a:xfrm>
      </p:grpSpPr>
      <p:sp>
        <p:nvSpPr>
          <p:cNvPr id="645" name="Google Shape;645;p108"/>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646" name="Google Shape;646;p10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47" name="Google Shape;647;p10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648" name="Google Shape;648;p10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49" name="Google Shape;649;p10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50" name="Google Shape;650;p108"/>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showMasterSp="0">
  <p:cSld name="Bullet slide 3 col W_1">
    <p:spTree>
      <p:nvGrpSpPr>
        <p:cNvPr id="651" name="Shape 651"/>
        <p:cNvGrpSpPr/>
        <p:nvPr/>
      </p:nvGrpSpPr>
      <p:grpSpPr>
        <a:xfrm>
          <a:off x="0" y="0"/>
          <a:ext cx="0" cy="0"/>
          <a:chOff x="0" y="0"/>
          <a:chExt cx="0" cy="0"/>
        </a:xfrm>
      </p:grpSpPr>
      <p:sp>
        <p:nvSpPr>
          <p:cNvPr id="652" name="Google Shape;652;p109"/>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53" name="Google Shape;653;p109"/>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cxnSp>
        <p:nvCxnSpPr>
          <p:cNvPr id="654" name="Google Shape;654;p109"/>
          <p:cNvCxnSpPr/>
          <p:nvPr/>
        </p:nvCxnSpPr>
        <p:spPr>
          <a:xfrm rot="10800000">
            <a:off x="4037746" y="1600200"/>
            <a:ext cx="0" cy="4241700"/>
          </a:xfrm>
          <a:prstGeom prst="straightConnector1">
            <a:avLst/>
          </a:prstGeom>
          <a:noFill/>
          <a:ln cap="flat" cmpd="sng" w="12700">
            <a:solidFill>
              <a:srgbClr val="DBEDEE"/>
            </a:solidFill>
            <a:prstDash val="solid"/>
            <a:round/>
            <a:headEnd len="sm" w="sm" type="none"/>
            <a:tailEnd len="sm" w="sm" type="none"/>
          </a:ln>
        </p:spPr>
      </p:cxnSp>
      <p:cxnSp>
        <p:nvCxnSpPr>
          <p:cNvPr id="655" name="Google Shape;655;p109"/>
          <p:cNvCxnSpPr/>
          <p:nvPr/>
        </p:nvCxnSpPr>
        <p:spPr>
          <a:xfrm rot="10800000">
            <a:off x="7922402" y="1600200"/>
            <a:ext cx="0" cy="4241700"/>
          </a:xfrm>
          <a:prstGeom prst="straightConnector1">
            <a:avLst/>
          </a:prstGeom>
          <a:noFill/>
          <a:ln cap="flat" cmpd="sng" w="12700">
            <a:solidFill>
              <a:srgbClr val="DBEDEE"/>
            </a:solidFill>
            <a:prstDash val="solid"/>
            <a:round/>
            <a:headEnd len="sm" w="sm" type="none"/>
            <a:tailEnd len="sm" w="sm" type="none"/>
          </a:ln>
        </p:spPr>
      </p:cxnSp>
      <p:sp>
        <p:nvSpPr>
          <p:cNvPr id="656" name="Google Shape;656;p109"/>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657" name="Google Shape;657;p109"/>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658" name="Google Shape;658;p109"/>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59" name="Google Shape;659;p10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660" name="Google Shape;660;p10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61" name="Google Shape;661;p10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62" name="Google Shape;662;p109"/>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1" showMasterSp="0">
  <p:cSld name="Bullet slide 3 col W_1_2">
    <p:bg>
      <p:bgPr>
        <a:solidFill>
          <a:schemeClr val="dk2"/>
        </a:solidFill>
      </p:bgPr>
    </p:bg>
    <p:spTree>
      <p:nvGrpSpPr>
        <p:cNvPr id="663" name="Shape 663"/>
        <p:cNvGrpSpPr/>
        <p:nvPr/>
      </p:nvGrpSpPr>
      <p:grpSpPr>
        <a:xfrm>
          <a:off x="0" y="0"/>
          <a:ext cx="0" cy="0"/>
          <a:chOff x="0" y="0"/>
          <a:chExt cx="0" cy="0"/>
        </a:xfrm>
      </p:grpSpPr>
      <p:sp>
        <p:nvSpPr>
          <p:cNvPr id="664" name="Google Shape;664;p110"/>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65" name="Google Shape;665;p110"/>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666" name="Google Shape;666;p110"/>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667" name="Google Shape;667;p110"/>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668" name="Google Shape;668;p110"/>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69" name="Google Shape;669;p11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670" name="Google Shape;670;p110"/>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71" name="Google Shape;671;p11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72" name="Google Shape;672;p110"/>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3 column" showMasterSp="0">
  <p:cSld name="Bullet slide 3 col W_1_1">
    <p:bg>
      <p:bgPr>
        <a:solidFill>
          <a:schemeClr val="lt1"/>
        </a:solidFill>
      </p:bgPr>
    </p:bg>
    <p:spTree>
      <p:nvGrpSpPr>
        <p:cNvPr id="673" name="Shape 673"/>
        <p:cNvGrpSpPr/>
        <p:nvPr/>
      </p:nvGrpSpPr>
      <p:grpSpPr>
        <a:xfrm>
          <a:off x="0" y="0"/>
          <a:ext cx="0" cy="0"/>
          <a:chOff x="0" y="0"/>
          <a:chExt cx="0" cy="0"/>
        </a:xfrm>
      </p:grpSpPr>
      <p:sp>
        <p:nvSpPr>
          <p:cNvPr id="674" name="Google Shape;674;p111"/>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675" name="Google Shape;675;p111"/>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cxnSp>
        <p:nvCxnSpPr>
          <p:cNvPr id="676" name="Google Shape;676;p111"/>
          <p:cNvCxnSpPr/>
          <p:nvPr/>
        </p:nvCxnSpPr>
        <p:spPr>
          <a:xfrm rot="10800000">
            <a:off x="4037746" y="1600200"/>
            <a:ext cx="0" cy="4241700"/>
          </a:xfrm>
          <a:prstGeom prst="straightConnector1">
            <a:avLst/>
          </a:prstGeom>
          <a:noFill/>
          <a:ln cap="flat" cmpd="sng" w="12700">
            <a:solidFill>
              <a:srgbClr val="005993"/>
            </a:solidFill>
            <a:prstDash val="solid"/>
            <a:round/>
            <a:headEnd len="sm" w="sm" type="none"/>
            <a:tailEnd len="sm" w="sm" type="none"/>
          </a:ln>
        </p:spPr>
      </p:cxnSp>
      <p:cxnSp>
        <p:nvCxnSpPr>
          <p:cNvPr id="677" name="Google Shape;677;p111"/>
          <p:cNvCxnSpPr/>
          <p:nvPr/>
        </p:nvCxnSpPr>
        <p:spPr>
          <a:xfrm rot="10800000">
            <a:off x="7922402" y="1600200"/>
            <a:ext cx="0" cy="4241700"/>
          </a:xfrm>
          <a:prstGeom prst="straightConnector1">
            <a:avLst/>
          </a:prstGeom>
          <a:noFill/>
          <a:ln cap="flat" cmpd="sng" w="12700">
            <a:solidFill>
              <a:srgbClr val="005993"/>
            </a:solidFill>
            <a:prstDash val="solid"/>
            <a:round/>
            <a:headEnd len="sm" w="sm" type="none"/>
            <a:tailEnd len="sm" w="sm" type="none"/>
          </a:ln>
        </p:spPr>
      </p:cxnSp>
      <p:sp>
        <p:nvSpPr>
          <p:cNvPr id="678" name="Google Shape;678;p111"/>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679" name="Google Shape;679;p111"/>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680" name="Google Shape;680;p11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81" name="Google Shape;681;p11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682" name="Google Shape;682;p11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83" name="Google Shape;683;p11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84" name="Google Shape;684;p111"/>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1" showMasterSp="0">
  <p:cSld name="Title Light Photo_1">
    <p:bg>
      <p:bgPr>
        <a:solidFill>
          <a:schemeClr val="dk2"/>
        </a:solidFill>
      </p:bgPr>
    </p:bg>
    <p:spTree>
      <p:nvGrpSpPr>
        <p:cNvPr id="688" name="Shape 688"/>
        <p:cNvGrpSpPr/>
        <p:nvPr/>
      </p:nvGrpSpPr>
      <p:grpSpPr>
        <a:xfrm>
          <a:off x="0" y="0"/>
          <a:ext cx="0" cy="0"/>
          <a:chOff x="0" y="0"/>
          <a:chExt cx="0" cy="0"/>
        </a:xfrm>
      </p:grpSpPr>
      <p:sp>
        <p:nvSpPr>
          <p:cNvPr id="689" name="Google Shape;689;p113"/>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90" name="Google Shape;690;p113"/>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691" name="Google Shape;691;p113"/>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Fig" showMasterSp="0">
  <p:cSld name="Agenda Dk Blu 44_1">
    <p:spTree>
      <p:nvGrpSpPr>
        <p:cNvPr id="44" name="Shape 44"/>
        <p:cNvGrpSpPr/>
        <p:nvPr/>
      </p:nvGrpSpPr>
      <p:grpSpPr>
        <a:xfrm>
          <a:off x="0" y="0"/>
          <a:ext cx="0" cy="0"/>
          <a:chOff x="0" y="0"/>
          <a:chExt cx="0" cy="0"/>
        </a:xfrm>
      </p:grpSpPr>
      <p:sp>
        <p:nvSpPr>
          <p:cNvPr id="45" name="Google Shape;45;p12"/>
          <p:cNvSpPr/>
          <p:nvPr/>
        </p:nvSpPr>
        <p:spPr>
          <a:xfrm>
            <a:off x="0" y="0"/>
            <a:ext cx="78867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46" name="Google Shape;46;p12"/>
          <p:cNvSpPr txBox="1"/>
          <p:nvPr>
            <p:ph type="title"/>
          </p:nvPr>
        </p:nvSpPr>
        <p:spPr>
          <a:xfrm>
            <a:off x="457200" y="1800350"/>
            <a:ext cx="68142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7" name="Google Shape;47;p12"/>
          <p:cNvSpPr txBox="1"/>
          <p:nvPr>
            <p:ph idx="1" type="body"/>
          </p:nvPr>
        </p:nvSpPr>
        <p:spPr>
          <a:xfrm>
            <a:off x="8222800" y="1224150"/>
            <a:ext cx="35955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48" name="Google Shape;48;p1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9" name="Google Shape;49;p1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0" name="Google Shape;50;p1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3" showMasterSp="0">
  <p:cSld name="Title Light Photo_1_2">
    <p:bg>
      <p:bgPr>
        <a:solidFill>
          <a:schemeClr val="dk2"/>
        </a:solidFill>
      </p:bgPr>
    </p:bg>
    <p:spTree>
      <p:nvGrpSpPr>
        <p:cNvPr id="692" name="Shape 692"/>
        <p:cNvGrpSpPr/>
        <p:nvPr/>
      </p:nvGrpSpPr>
      <p:grpSpPr>
        <a:xfrm>
          <a:off x="0" y="0"/>
          <a:ext cx="0" cy="0"/>
          <a:chOff x="0" y="0"/>
          <a:chExt cx="0" cy="0"/>
        </a:xfrm>
      </p:grpSpPr>
      <p:sp>
        <p:nvSpPr>
          <p:cNvPr id="693" name="Google Shape;693;p114"/>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94" name="Google Shape;694;p114"/>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695" name="Google Shape;695;p114"/>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2" showMasterSp="0">
  <p:cSld name="Title Light Photo_1_1">
    <p:bg>
      <p:bgPr>
        <a:solidFill>
          <a:schemeClr val="dk2"/>
        </a:solidFill>
      </p:bgPr>
    </p:bg>
    <p:spTree>
      <p:nvGrpSpPr>
        <p:cNvPr id="696" name="Shape 696"/>
        <p:cNvGrpSpPr/>
        <p:nvPr/>
      </p:nvGrpSpPr>
      <p:grpSpPr>
        <a:xfrm>
          <a:off x="0" y="0"/>
          <a:ext cx="0" cy="0"/>
          <a:chOff x="0" y="0"/>
          <a:chExt cx="0" cy="0"/>
        </a:xfrm>
      </p:grpSpPr>
      <p:sp>
        <p:nvSpPr>
          <p:cNvPr id="697" name="Google Shape;697;p115"/>
          <p:cNvSpPr txBox="1"/>
          <p:nvPr>
            <p:ph type="title"/>
          </p:nvPr>
        </p:nvSpPr>
        <p:spPr>
          <a:xfrm>
            <a:off x="457200" y="3554775"/>
            <a:ext cx="94407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98" name="Google Shape;698;p115"/>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699" name="Google Shape;699;p115"/>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p:cSld name="Title Dark_2">
    <p:bg>
      <p:bgPr>
        <a:solidFill>
          <a:schemeClr val="lt1"/>
        </a:solidFill>
      </p:bgPr>
    </p:bg>
    <p:spTree>
      <p:nvGrpSpPr>
        <p:cNvPr id="700" name="Shape 700"/>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1">
  <p:cSld name="Title Dark_1">
    <p:bg>
      <p:bgPr>
        <a:solidFill>
          <a:schemeClr val="lt1"/>
        </a:solidFill>
      </p:bgPr>
    </p:bg>
    <p:spTree>
      <p:nvGrpSpPr>
        <p:cNvPr id="701" name="Shape 701"/>
        <p:cNvGrpSpPr/>
        <p:nvPr/>
      </p:nvGrpSpPr>
      <p:grpSpPr>
        <a:xfrm>
          <a:off x="0" y="0"/>
          <a:ext cx="0" cy="0"/>
          <a:chOff x="0" y="0"/>
          <a:chExt cx="0" cy="0"/>
        </a:xfrm>
      </p:grpSpPr>
      <p:sp>
        <p:nvSpPr>
          <p:cNvPr id="702" name="Google Shape;702;p117"/>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03" name="Google Shape;703;p117"/>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704" name="Google Shape;704;p117"/>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photo option 1 ">
  <p:cSld name="Title Dark_1_3">
    <p:bg>
      <p:bgPr>
        <a:solidFill>
          <a:schemeClr val="lt1"/>
        </a:solidFill>
      </p:bgPr>
    </p:bg>
    <p:spTree>
      <p:nvGrpSpPr>
        <p:cNvPr id="705" name="Shape 705"/>
        <p:cNvGrpSpPr/>
        <p:nvPr/>
      </p:nvGrpSpPr>
      <p:grpSpPr>
        <a:xfrm>
          <a:off x="0" y="0"/>
          <a:ext cx="0" cy="0"/>
          <a:chOff x="0" y="0"/>
          <a:chExt cx="0" cy="0"/>
        </a:xfrm>
      </p:grpSpPr>
      <p:sp>
        <p:nvSpPr>
          <p:cNvPr id="706" name="Google Shape;706;p118"/>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dk1"/>
              </a:buClr>
              <a:buSzPts val="9000"/>
              <a:buFont typeface="AvenirNext forINTUIT W05 Demi"/>
              <a:buNone/>
              <a:defRPr sz="90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07" name="Google Shape;707;p118"/>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708" name="Google Shape;708;p118"/>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4">
  <p:cSld name="Title Dark_1_2">
    <p:bg>
      <p:bgPr>
        <a:solidFill>
          <a:schemeClr val="lt1"/>
        </a:solidFill>
      </p:bgPr>
    </p:bg>
    <p:spTree>
      <p:nvGrpSpPr>
        <p:cNvPr id="709" name="Shape 709"/>
        <p:cNvGrpSpPr/>
        <p:nvPr/>
      </p:nvGrpSpPr>
      <p:grpSpPr>
        <a:xfrm>
          <a:off x="0" y="0"/>
          <a:ext cx="0" cy="0"/>
          <a:chOff x="0" y="0"/>
          <a:chExt cx="0" cy="0"/>
        </a:xfrm>
      </p:grpSpPr>
      <p:sp>
        <p:nvSpPr>
          <p:cNvPr id="710" name="Google Shape;710;p119"/>
          <p:cNvSpPr txBox="1"/>
          <p:nvPr>
            <p:ph type="title"/>
          </p:nvPr>
        </p:nvSpPr>
        <p:spPr>
          <a:xfrm>
            <a:off x="457200" y="3935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11" name="Google Shape;711;p119"/>
          <p:cNvSpPr txBox="1"/>
          <p:nvPr>
            <p:ph idx="1" type="body"/>
          </p:nvPr>
        </p:nvSpPr>
        <p:spPr>
          <a:xfrm>
            <a:off x="457200" y="5160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712" name="Google Shape;712;p119"/>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2">
  <p:cSld name="Title Dark_1_1">
    <p:bg>
      <p:bgPr>
        <a:solidFill>
          <a:schemeClr val="lt1"/>
        </a:solidFill>
      </p:bgPr>
    </p:bg>
    <p:spTree>
      <p:nvGrpSpPr>
        <p:cNvPr id="713" name="Shape 713"/>
        <p:cNvGrpSpPr/>
        <p:nvPr/>
      </p:nvGrpSpPr>
      <p:grpSpPr>
        <a:xfrm>
          <a:off x="0" y="0"/>
          <a:ext cx="0" cy="0"/>
          <a:chOff x="0" y="0"/>
          <a:chExt cx="0" cy="0"/>
        </a:xfrm>
      </p:grpSpPr>
      <p:sp>
        <p:nvSpPr>
          <p:cNvPr id="714" name="Google Shape;714;p120"/>
          <p:cNvSpPr txBox="1"/>
          <p:nvPr>
            <p:ph type="title"/>
          </p:nvPr>
        </p:nvSpPr>
        <p:spPr>
          <a:xfrm>
            <a:off x="457200" y="3554775"/>
            <a:ext cx="91446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SzPts val="4800"/>
              <a:buFont typeface="AvenirNext forINTUIT W05 Demi"/>
              <a:buNone/>
              <a:defRPr sz="4800">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15" name="Google Shape;715;p120"/>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716" name="Google Shape;716;p120"/>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Fig" showMasterSp="0">
  <p:cSld name="Agenda Dk Blu 44">
    <p:spTree>
      <p:nvGrpSpPr>
        <p:cNvPr id="717" name="Shape 717"/>
        <p:cNvGrpSpPr/>
        <p:nvPr/>
      </p:nvGrpSpPr>
      <p:grpSpPr>
        <a:xfrm>
          <a:off x="0" y="0"/>
          <a:ext cx="0" cy="0"/>
          <a:chOff x="0" y="0"/>
          <a:chExt cx="0" cy="0"/>
        </a:xfrm>
      </p:grpSpPr>
      <p:sp>
        <p:nvSpPr>
          <p:cNvPr id="718" name="Google Shape;718;p121"/>
          <p:cNvSpPr/>
          <p:nvPr/>
        </p:nvSpPr>
        <p:spPr>
          <a:xfrm>
            <a:off x="0" y="0"/>
            <a:ext cx="43020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719" name="Google Shape;719;p121"/>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20" name="Google Shape;720;p121"/>
          <p:cNvSpPr txBox="1"/>
          <p:nvPr>
            <p:ph idx="1" type="body"/>
          </p:nvPr>
        </p:nvSpPr>
        <p:spPr>
          <a:xfrm>
            <a:off x="4831075" y="1224150"/>
            <a:ext cx="66348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721" name="Google Shape;721;p12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22" name="Google Shape;722;p12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723" name="Shape 723"/>
        <p:cNvGrpSpPr/>
        <p:nvPr/>
      </p:nvGrpSpPr>
      <p:grpSpPr>
        <a:xfrm>
          <a:off x="0" y="0"/>
          <a:ext cx="0" cy="0"/>
          <a:chOff x="0" y="0"/>
          <a:chExt cx="0" cy="0"/>
        </a:xfrm>
      </p:grpSpPr>
      <p:sp>
        <p:nvSpPr>
          <p:cNvPr id="724" name="Google Shape;724;p122"/>
          <p:cNvSpPr txBox="1"/>
          <p:nvPr>
            <p:ph type="title"/>
          </p:nvPr>
        </p:nvSpPr>
        <p:spPr>
          <a:xfrm>
            <a:off x="457200" y="548640"/>
            <a:ext cx="112029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5" name="Google Shape;725;p12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26" name="Google Shape;726;p12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27" name="Google Shape;727;p12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Fig" showMasterSp="0">
  <p:cSld name="Agenda Dk Blu 44_1">
    <p:spTree>
      <p:nvGrpSpPr>
        <p:cNvPr id="728" name="Shape 728"/>
        <p:cNvGrpSpPr/>
        <p:nvPr/>
      </p:nvGrpSpPr>
      <p:grpSpPr>
        <a:xfrm>
          <a:off x="0" y="0"/>
          <a:ext cx="0" cy="0"/>
          <a:chOff x="0" y="0"/>
          <a:chExt cx="0" cy="0"/>
        </a:xfrm>
      </p:grpSpPr>
      <p:sp>
        <p:nvSpPr>
          <p:cNvPr id="729" name="Google Shape;729;p123"/>
          <p:cNvSpPr/>
          <p:nvPr/>
        </p:nvSpPr>
        <p:spPr>
          <a:xfrm>
            <a:off x="0" y="0"/>
            <a:ext cx="78867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730" name="Google Shape;730;p123"/>
          <p:cNvSpPr txBox="1"/>
          <p:nvPr>
            <p:ph type="title"/>
          </p:nvPr>
        </p:nvSpPr>
        <p:spPr>
          <a:xfrm>
            <a:off x="457200" y="1800350"/>
            <a:ext cx="68142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31" name="Google Shape;731;p123"/>
          <p:cNvSpPr txBox="1"/>
          <p:nvPr>
            <p:ph idx="1" type="body"/>
          </p:nvPr>
        </p:nvSpPr>
        <p:spPr>
          <a:xfrm>
            <a:off x="8222800" y="1224150"/>
            <a:ext cx="35955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732" name="Google Shape;732;p12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33" name="Google Shape;733;p12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34" name="Google Shape;734;p12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ofu 44" showMasterSp="0">
  <p:cSld name="Agenda Tofu 44">
    <p:spTree>
      <p:nvGrpSpPr>
        <p:cNvPr id="51" name="Shape 51"/>
        <p:cNvGrpSpPr/>
        <p:nvPr/>
      </p:nvGrpSpPr>
      <p:grpSpPr>
        <a:xfrm>
          <a:off x="0" y="0"/>
          <a:ext cx="0" cy="0"/>
          <a:chOff x="0" y="0"/>
          <a:chExt cx="0" cy="0"/>
        </a:xfrm>
      </p:grpSpPr>
      <p:sp>
        <p:nvSpPr>
          <p:cNvPr id="52" name="Google Shape;52;p13"/>
          <p:cNvSpPr/>
          <p:nvPr/>
        </p:nvSpPr>
        <p:spPr>
          <a:xfrm>
            <a:off x="0" y="0"/>
            <a:ext cx="4302000" cy="68580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53" name="Google Shape;53;p13"/>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14324F"/>
              </a:buClr>
              <a:buSzPts val="4400"/>
              <a:buFont typeface="AvenirNext forINTUIT W05 Demi"/>
              <a:buNone/>
              <a:defRPr sz="4400">
                <a:solidFill>
                  <a:srgbClr val="14324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2pPr>
            <a:lvl3pPr lvl="2"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3pPr>
            <a:lvl4pPr lvl="3"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4pPr>
            <a:lvl5pPr lvl="4"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5pPr>
            <a:lvl6pPr lvl="5"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6pPr>
            <a:lvl7pPr lvl="6"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7pPr>
            <a:lvl8pPr lvl="7"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8pPr>
            <a:lvl9pPr lvl="8"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9pPr>
          </a:lstStyle>
          <a:p/>
        </p:txBody>
      </p:sp>
      <p:sp>
        <p:nvSpPr>
          <p:cNvPr id="54" name="Google Shape;54;p13"/>
          <p:cNvSpPr txBox="1"/>
          <p:nvPr>
            <p:ph idx="1" type="body"/>
          </p:nvPr>
        </p:nvSpPr>
        <p:spPr>
          <a:xfrm>
            <a:off x="4831080" y="1224150"/>
            <a:ext cx="62679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55" name="Google Shape;55;p1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6" name="Google Shape;56;p1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7" name="Google Shape;57;p1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ofu 44" showMasterSp="0">
  <p:cSld name="Agenda Tofu 44">
    <p:spTree>
      <p:nvGrpSpPr>
        <p:cNvPr id="735" name="Shape 735"/>
        <p:cNvGrpSpPr/>
        <p:nvPr/>
      </p:nvGrpSpPr>
      <p:grpSpPr>
        <a:xfrm>
          <a:off x="0" y="0"/>
          <a:ext cx="0" cy="0"/>
          <a:chOff x="0" y="0"/>
          <a:chExt cx="0" cy="0"/>
        </a:xfrm>
      </p:grpSpPr>
      <p:sp>
        <p:nvSpPr>
          <p:cNvPr id="736" name="Google Shape;736;p124"/>
          <p:cNvSpPr/>
          <p:nvPr/>
        </p:nvSpPr>
        <p:spPr>
          <a:xfrm>
            <a:off x="0" y="0"/>
            <a:ext cx="4302000" cy="68580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737" name="Google Shape;737;p124"/>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14324F"/>
              </a:buClr>
              <a:buSzPts val="4400"/>
              <a:buFont typeface="AvenirNext forINTUIT W05 Demi"/>
              <a:buNone/>
              <a:defRPr sz="4400">
                <a:solidFill>
                  <a:srgbClr val="14324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2pPr>
            <a:lvl3pPr lvl="2"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3pPr>
            <a:lvl4pPr lvl="3"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4pPr>
            <a:lvl5pPr lvl="4"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5pPr>
            <a:lvl6pPr lvl="5"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6pPr>
            <a:lvl7pPr lvl="6"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7pPr>
            <a:lvl8pPr lvl="7"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8pPr>
            <a:lvl9pPr lvl="8"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9pPr>
          </a:lstStyle>
          <a:p/>
        </p:txBody>
      </p:sp>
      <p:sp>
        <p:nvSpPr>
          <p:cNvPr id="738" name="Google Shape;738;p124"/>
          <p:cNvSpPr txBox="1"/>
          <p:nvPr>
            <p:ph idx="1" type="body"/>
          </p:nvPr>
        </p:nvSpPr>
        <p:spPr>
          <a:xfrm>
            <a:off x="4831080" y="1224150"/>
            <a:ext cx="62679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739" name="Google Shape;739;p12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40" name="Google Shape;740;p12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41" name="Google Shape;741;p12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ale" showMasterSp="0">
  <p:cSld name="Band Kale 50">
    <p:bg>
      <p:bgPr>
        <a:solidFill>
          <a:schemeClr val="accent4"/>
        </a:solidFill>
      </p:bgPr>
    </p:bg>
    <p:spTree>
      <p:nvGrpSpPr>
        <p:cNvPr id="742" name="Shape 742"/>
        <p:cNvGrpSpPr/>
        <p:nvPr/>
      </p:nvGrpSpPr>
      <p:grpSpPr>
        <a:xfrm>
          <a:off x="0" y="0"/>
          <a:ext cx="0" cy="0"/>
          <a:chOff x="0" y="0"/>
          <a:chExt cx="0" cy="0"/>
        </a:xfrm>
      </p:grpSpPr>
      <p:sp>
        <p:nvSpPr>
          <p:cNvPr id="743" name="Google Shape;743;p125"/>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dk1"/>
              </a:buClr>
              <a:buSzPts val="4800"/>
              <a:buFont typeface="AvenirNext forINTUIT W05 Demi"/>
              <a:buNone/>
              <a:defRPr sz="48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44" name="Google Shape;744;p12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45" name="Google Shape;745;p12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iwi-50" showMasterSp="0">
  <p:cSld name="Band Kale 50_3">
    <p:bg>
      <p:bgPr>
        <a:solidFill>
          <a:schemeClr val="accent2"/>
        </a:solidFill>
      </p:bgPr>
    </p:bg>
    <p:spTree>
      <p:nvGrpSpPr>
        <p:cNvPr id="746" name="Shape 746"/>
        <p:cNvGrpSpPr/>
        <p:nvPr/>
      </p:nvGrpSpPr>
      <p:grpSpPr>
        <a:xfrm>
          <a:off x="0" y="0"/>
          <a:ext cx="0" cy="0"/>
          <a:chOff x="0" y="0"/>
          <a:chExt cx="0" cy="0"/>
        </a:xfrm>
      </p:grpSpPr>
      <p:sp>
        <p:nvSpPr>
          <p:cNvPr id="747" name="Google Shape;747;p126"/>
          <p:cNvSpPr txBox="1"/>
          <p:nvPr>
            <p:ph type="title"/>
          </p:nvPr>
        </p:nvSpPr>
        <p:spPr>
          <a:xfrm>
            <a:off x="457200" y="1549045"/>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48" name="Google Shape;748;p12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49" name="Google Shape;749;p12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gave 50" showMasterSp="0">
  <p:cSld name="Band Kale 50_3_1">
    <p:bg>
      <p:bgPr>
        <a:solidFill>
          <a:schemeClr val="accent3"/>
        </a:solidFill>
      </p:bgPr>
    </p:bg>
    <p:spTree>
      <p:nvGrpSpPr>
        <p:cNvPr id="750" name="Shape 750"/>
        <p:cNvGrpSpPr/>
        <p:nvPr/>
      </p:nvGrpSpPr>
      <p:grpSpPr>
        <a:xfrm>
          <a:off x="0" y="0"/>
          <a:ext cx="0" cy="0"/>
          <a:chOff x="0" y="0"/>
          <a:chExt cx="0" cy="0"/>
        </a:xfrm>
      </p:grpSpPr>
      <p:sp>
        <p:nvSpPr>
          <p:cNvPr id="751" name="Google Shape;751;p127"/>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52" name="Google Shape;752;p12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53" name="Google Shape;753;p12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ig" showMasterSp="0">
  <p:cSld name="Band Kale 50_2">
    <p:bg>
      <p:bgPr>
        <a:solidFill>
          <a:schemeClr val="lt1"/>
        </a:solidFill>
      </p:bgPr>
    </p:bg>
    <p:spTree>
      <p:nvGrpSpPr>
        <p:cNvPr id="754" name="Shape 754"/>
        <p:cNvGrpSpPr/>
        <p:nvPr/>
      </p:nvGrpSpPr>
      <p:grpSpPr>
        <a:xfrm>
          <a:off x="0" y="0"/>
          <a:ext cx="0" cy="0"/>
          <a:chOff x="0" y="0"/>
          <a:chExt cx="0" cy="0"/>
        </a:xfrm>
      </p:grpSpPr>
      <p:sp>
        <p:nvSpPr>
          <p:cNvPr id="755" name="Google Shape;755;p128"/>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56" name="Google Shape;756;p12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57" name="Google Shape;757;p12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758" name="Google Shape;758;p12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ofu" showMasterSp="0">
  <p:cSld name="Band Tofu 50 ">
    <p:bg>
      <p:bgPr>
        <a:solidFill>
          <a:schemeClr val="dk2"/>
        </a:solidFill>
      </p:bgPr>
    </p:bg>
    <p:spTree>
      <p:nvGrpSpPr>
        <p:cNvPr id="759" name="Shape 759"/>
        <p:cNvGrpSpPr/>
        <p:nvPr/>
      </p:nvGrpSpPr>
      <p:grpSpPr>
        <a:xfrm>
          <a:off x="0" y="0"/>
          <a:ext cx="0" cy="0"/>
          <a:chOff x="0" y="0"/>
          <a:chExt cx="0" cy="0"/>
        </a:xfrm>
      </p:grpSpPr>
      <p:sp>
        <p:nvSpPr>
          <p:cNvPr id="760" name="Google Shape;760;p129"/>
          <p:cNvSpPr txBox="1"/>
          <p:nvPr>
            <p:ph type="title"/>
          </p:nvPr>
        </p:nvSpPr>
        <p:spPr>
          <a:xfrm>
            <a:off x="457200" y="1645602"/>
            <a:ext cx="10969800" cy="35667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61" name="Google Shape;761;p129"/>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62" name="Google Shape;762;p12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63" name="Google Shape;763;p12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Fig-120" showMasterSp="0">
  <p:cSld name="Quote Dk Blu 36">
    <p:bg>
      <p:bgPr>
        <a:solidFill>
          <a:schemeClr val="lt1"/>
        </a:solidFill>
      </p:bgPr>
    </p:bg>
    <p:spTree>
      <p:nvGrpSpPr>
        <p:cNvPr id="764" name="Shape 764"/>
        <p:cNvGrpSpPr/>
        <p:nvPr/>
      </p:nvGrpSpPr>
      <p:grpSpPr>
        <a:xfrm>
          <a:off x="0" y="0"/>
          <a:ext cx="0" cy="0"/>
          <a:chOff x="0" y="0"/>
          <a:chExt cx="0" cy="0"/>
        </a:xfrm>
      </p:grpSpPr>
      <p:sp>
        <p:nvSpPr>
          <p:cNvPr id="765" name="Google Shape;765;p130"/>
          <p:cNvSpPr txBox="1"/>
          <p:nvPr>
            <p:ph type="title"/>
          </p:nvPr>
        </p:nvSpPr>
        <p:spPr>
          <a:xfrm>
            <a:off x="457200" y="1709366"/>
            <a:ext cx="10969800" cy="34392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dk1"/>
              </a:buClr>
              <a:buSzPts val="3800"/>
              <a:buFont typeface="AvenirNext forINTUIT W05 Medium"/>
              <a:buNone/>
              <a:defRPr sz="3800">
                <a:solidFill>
                  <a:schemeClr val="dk1"/>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66" name="Google Shape;766;p13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67" name="Google Shape;767;p13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768" name="Google Shape;768;p13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ofu-100" showMasterSp="0">
  <p:cSld name="Quote Tofu 36">
    <p:bg>
      <p:bgPr>
        <a:solidFill>
          <a:schemeClr val="dk2"/>
        </a:solidFill>
      </p:bgPr>
    </p:bg>
    <p:spTree>
      <p:nvGrpSpPr>
        <p:cNvPr id="769" name="Shape 769"/>
        <p:cNvGrpSpPr/>
        <p:nvPr/>
      </p:nvGrpSpPr>
      <p:grpSpPr>
        <a:xfrm>
          <a:off x="0" y="0"/>
          <a:ext cx="0" cy="0"/>
          <a:chOff x="0" y="0"/>
          <a:chExt cx="0" cy="0"/>
        </a:xfrm>
      </p:grpSpPr>
      <p:sp>
        <p:nvSpPr>
          <p:cNvPr id="770" name="Google Shape;770;p131"/>
          <p:cNvSpPr txBox="1"/>
          <p:nvPr>
            <p:ph type="title"/>
          </p:nvPr>
        </p:nvSpPr>
        <p:spPr>
          <a:xfrm>
            <a:off x="457200" y="1800344"/>
            <a:ext cx="10969800" cy="3257400"/>
          </a:xfrm>
          <a:prstGeom prst="rect">
            <a:avLst/>
          </a:prstGeom>
          <a:no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Clr>
                <a:srgbClr val="0D333F"/>
              </a:buClr>
              <a:buSzPts val="3800"/>
              <a:buFont typeface="AvenirNext forINTUIT W05 Medium"/>
              <a:buNone/>
              <a:defRPr sz="3800">
                <a:solidFill>
                  <a:srgbClr val="0D333F"/>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71" name="Google Shape;771;p13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72" name="Google Shape;772;p13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73" name="Google Shape;773;p13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showMasterSp="0">
  <p:cSld name="Bullet slide 1_1">
    <p:spTree>
      <p:nvGrpSpPr>
        <p:cNvPr id="774" name="Shape 774"/>
        <p:cNvGrpSpPr/>
        <p:nvPr/>
      </p:nvGrpSpPr>
      <p:grpSpPr>
        <a:xfrm>
          <a:off x="0" y="0"/>
          <a:ext cx="0" cy="0"/>
          <a:chOff x="0" y="0"/>
          <a:chExt cx="0" cy="0"/>
        </a:xfrm>
      </p:grpSpPr>
      <p:sp>
        <p:nvSpPr>
          <p:cNvPr id="775" name="Google Shape;775;p132"/>
          <p:cNvSpPr txBox="1"/>
          <p:nvPr>
            <p:ph type="title"/>
          </p:nvPr>
        </p:nvSpPr>
        <p:spPr>
          <a:xfrm>
            <a:off x="466825" y="96612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76" name="Google Shape;776;p132"/>
          <p:cNvSpPr txBox="1"/>
          <p:nvPr>
            <p:ph idx="1" type="body"/>
          </p:nvPr>
        </p:nvSpPr>
        <p:spPr>
          <a:xfrm>
            <a:off x="561975" y="1917950"/>
            <a:ext cx="10998900" cy="40422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lt1"/>
              </a:buClr>
              <a:buSzPts val="1800"/>
              <a:buChar char="•"/>
              <a:defRPr sz="1800">
                <a:solidFill>
                  <a:schemeClr val="lt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lt1"/>
              </a:buClr>
              <a:buSzPts val="1600"/>
              <a:buChar char="•"/>
              <a:defRPr sz="1600">
                <a:solidFill>
                  <a:schemeClr val="lt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9pPr>
          </a:lstStyle>
          <a:p/>
        </p:txBody>
      </p:sp>
      <p:sp>
        <p:nvSpPr>
          <p:cNvPr id="777" name="Google Shape;777;p132"/>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cxnSp>
        <p:nvCxnSpPr>
          <p:cNvPr id="778" name="Google Shape;778;p13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779" name="Google Shape;779;p13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780" name="Google Shape;780;p132"/>
          <p:cNvSpPr txBox="1"/>
          <p:nvPr>
            <p:ph idx="2" type="title"/>
          </p:nvPr>
        </p:nvSpPr>
        <p:spPr>
          <a:xfrm>
            <a:off x="466813" y="30807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accent2"/>
              </a:buClr>
              <a:buSzPts val="1600"/>
              <a:buFont typeface="Avenir Next For Intuit"/>
              <a:buNone/>
              <a:defRPr sz="1600">
                <a:solidFill>
                  <a:schemeClr val="accent2"/>
                </a:solidFill>
              </a:defRPr>
            </a:lvl1pPr>
            <a:lvl2pPr lvl="1" rtl="0" algn="l">
              <a:lnSpc>
                <a:spcPct val="100000"/>
              </a:lnSpc>
              <a:spcBef>
                <a:spcPts val="0"/>
              </a:spcBef>
              <a:spcAft>
                <a:spcPts val="0"/>
              </a:spcAft>
              <a:buClr>
                <a:schemeClr val="accent2"/>
              </a:buClr>
              <a:buSzPts val="300"/>
              <a:buNone/>
              <a:defRPr sz="100">
                <a:solidFill>
                  <a:schemeClr val="accent2"/>
                </a:solidFill>
              </a:defRPr>
            </a:lvl2pPr>
            <a:lvl3pPr lvl="2" rtl="0" algn="l">
              <a:lnSpc>
                <a:spcPct val="100000"/>
              </a:lnSpc>
              <a:spcBef>
                <a:spcPts val="0"/>
              </a:spcBef>
              <a:spcAft>
                <a:spcPts val="0"/>
              </a:spcAft>
              <a:buClr>
                <a:schemeClr val="accent2"/>
              </a:buClr>
              <a:buSzPts val="300"/>
              <a:buNone/>
              <a:defRPr sz="100">
                <a:solidFill>
                  <a:schemeClr val="accent2"/>
                </a:solidFill>
              </a:defRPr>
            </a:lvl3pPr>
            <a:lvl4pPr lvl="3" rtl="0" algn="l">
              <a:lnSpc>
                <a:spcPct val="100000"/>
              </a:lnSpc>
              <a:spcBef>
                <a:spcPts val="0"/>
              </a:spcBef>
              <a:spcAft>
                <a:spcPts val="0"/>
              </a:spcAft>
              <a:buClr>
                <a:schemeClr val="accent2"/>
              </a:buClr>
              <a:buSzPts val="300"/>
              <a:buNone/>
              <a:defRPr sz="100">
                <a:solidFill>
                  <a:schemeClr val="accent2"/>
                </a:solidFill>
              </a:defRPr>
            </a:lvl4pPr>
            <a:lvl5pPr lvl="4" rtl="0" algn="l">
              <a:lnSpc>
                <a:spcPct val="100000"/>
              </a:lnSpc>
              <a:spcBef>
                <a:spcPts val="0"/>
              </a:spcBef>
              <a:spcAft>
                <a:spcPts val="0"/>
              </a:spcAft>
              <a:buClr>
                <a:schemeClr val="accent2"/>
              </a:buClr>
              <a:buSzPts val="300"/>
              <a:buNone/>
              <a:defRPr sz="100">
                <a:solidFill>
                  <a:schemeClr val="accent2"/>
                </a:solidFill>
              </a:defRPr>
            </a:lvl5pPr>
            <a:lvl6pPr lvl="5" rtl="0" algn="l">
              <a:lnSpc>
                <a:spcPct val="100000"/>
              </a:lnSpc>
              <a:spcBef>
                <a:spcPts val="0"/>
              </a:spcBef>
              <a:spcAft>
                <a:spcPts val="0"/>
              </a:spcAft>
              <a:buClr>
                <a:schemeClr val="accent2"/>
              </a:buClr>
              <a:buSzPts val="300"/>
              <a:buNone/>
              <a:defRPr sz="100">
                <a:solidFill>
                  <a:schemeClr val="accent2"/>
                </a:solidFill>
              </a:defRPr>
            </a:lvl6pPr>
            <a:lvl7pPr lvl="6" rtl="0" algn="l">
              <a:lnSpc>
                <a:spcPct val="100000"/>
              </a:lnSpc>
              <a:spcBef>
                <a:spcPts val="0"/>
              </a:spcBef>
              <a:spcAft>
                <a:spcPts val="0"/>
              </a:spcAft>
              <a:buClr>
                <a:schemeClr val="accent2"/>
              </a:buClr>
              <a:buSzPts val="300"/>
              <a:buNone/>
              <a:defRPr sz="100">
                <a:solidFill>
                  <a:schemeClr val="accent2"/>
                </a:solidFill>
              </a:defRPr>
            </a:lvl7pPr>
            <a:lvl8pPr lvl="7" rtl="0" algn="l">
              <a:lnSpc>
                <a:spcPct val="100000"/>
              </a:lnSpc>
              <a:spcBef>
                <a:spcPts val="0"/>
              </a:spcBef>
              <a:spcAft>
                <a:spcPts val="0"/>
              </a:spcAft>
              <a:buClr>
                <a:schemeClr val="accent2"/>
              </a:buClr>
              <a:buSzPts val="300"/>
              <a:buNone/>
              <a:defRPr sz="100">
                <a:solidFill>
                  <a:schemeClr val="accent2"/>
                </a:solidFill>
              </a:defRPr>
            </a:lvl8pPr>
            <a:lvl9pPr lvl="8" rtl="0" algn="l">
              <a:lnSpc>
                <a:spcPct val="100000"/>
              </a:lnSpc>
              <a:spcBef>
                <a:spcPts val="0"/>
              </a:spcBef>
              <a:spcAft>
                <a:spcPts val="0"/>
              </a:spcAft>
              <a:buClr>
                <a:schemeClr val="accent2"/>
              </a:buClr>
              <a:buSzPts val="300"/>
              <a:buNone/>
              <a:defRPr sz="100">
                <a:solidFill>
                  <a:schemeClr val="accent2"/>
                </a:solidFill>
              </a:defRPr>
            </a:lvl9pPr>
          </a:lstStyle>
          <a:p/>
        </p:txBody>
      </p:sp>
    </p:spTree>
  </p:cSld>
  <p:clrMapOvr>
    <a:masterClrMapping/>
  </p:clrMapOvr>
  <p:extLst>
    <p:ext uri="{DCECCB84-F9BA-43D5-87BE-67443E8EF086}">
      <p15:sldGuideLst>
        <p15:guide id="1" pos="7378">
          <p15:clr>
            <a:srgbClr val="FA7B17"/>
          </p15:clr>
        </p15:guide>
        <p15:guide id="2" orient="horz" pos="4176">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showMasterSp="0">
  <p:cSld name="Bullet slide 1_1_1">
    <p:bg>
      <p:bgPr>
        <a:solidFill>
          <a:schemeClr val="lt1"/>
        </a:solidFill>
      </p:bgPr>
    </p:bg>
    <p:spTree>
      <p:nvGrpSpPr>
        <p:cNvPr id="781" name="Shape 781"/>
        <p:cNvGrpSpPr/>
        <p:nvPr/>
      </p:nvGrpSpPr>
      <p:grpSpPr>
        <a:xfrm>
          <a:off x="0" y="0"/>
          <a:ext cx="0" cy="0"/>
          <a:chOff x="0" y="0"/>
          <a:chExt cx="0" cy="0"/>
        </a:xfrm>
      </p:grpSpPr>
      <p:sp>
        <p:nvSpPr>
          <p:cNvPr id="782" name="Google Shape;782;p133"/>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83" name="Google Shape;783;p133"/>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784" name="Google Shape;784;p13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85" name="Google Shape;785;p13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786" name="Google Shape;786;p13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787" name="Google Shape;787;p13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788" name="Google Shape;788;p133"/>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ale" showMasterSp="0">
  <p:cSld name="Band Kale 50">
    <p:bg>
      <p:bgPr>
        <a:solidFill>
          <a:schemeClr val="accent4"/>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dk1"/>
              </a:buClr>
              <a:buSzPts val="4800"/>
              <a:buFont typeface="AvenirNext forINTUIT W05 Demi"/>
              <a:buNone/>
              <a:defRPr sz="48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0" name="Google Shape;60;p1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1" name="Google Shape;61;p1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 eyebrow" showMasterSp="0">
  <p:cSld name="Bullet slide 1_1_1_1">
    <p:bg>
      <p:bgPr>
        <a:solidFill>
          <a:schemeClr val="lt1"/>
        </a:solidFill>
      </p:bgPr>
    </p:bg>
    <p:spTree>
      <p:nvGrpSpPr>
        <p:cNvPr id="789" name="Shape 789"/>
        <p:cNvGrpSpPr/>
        <p:nvPr/>
      </p:nvGrpSpPr>
      <p:grpSpPr>
        <a:xfrm>
          <a:off x="0" y="0"/>
          <a:ext cx="0" cy="0"/>
          <a:chOff x="0" y="0"/>
          <a:chExt cx="0" cy="0"/>
        </a:xfrm>
      </p:grpSpPr>
      <p:sp>
        <p:nvSpPr>
          <p:cNvPr id="790" name="Google Shape;790;p134"/>
          <p:cNvSpPr txBox="1"/>
          <p:nvPr>
            <p:ph type="title"/>
          </p:nvPr>
        </p:nvSpPr>
        <p:spPr>
          <a:xfrm>
            <a:off x="457200" y="786384"/>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791" name="Google Shape;791;p134"/>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792" name="Google Shape;792;p13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cxnSp>
        <p:nvCxnSpPr>
          <p:cNvPr id="793" name="Google Shape;793;p13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794" name="Google Shape;794;p13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extLst>
    <p:ext uri="{DCECCB84-F9BA-43D5-87BE-67443E8EF086}">
      <p15:sldGuideLst>
        <p15:guide id="1" orient="horz" pos="4176">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 eyebrow" showMasterSp="0">
  <p:cSld name="Bullet slide 1 + eyebrow_1">
    <p:spTree>
      <p:nvGrpSpPr>
        <p:cNvPr id="795" name="Shape 795"/>
        <p:cNvGrpSpPr/>
        <p:nvPr/>
      </p:nvGrpSpPr>
      <p:grpSpPr>
        <a:xfrm>
          <a:off x="0" y="0"/>
          <a:ext cx="0" cy="0"/>
          <a:chOff x="0" y="0"/>
          <a:chExt cx="0" cy="0"/>
        </a:xfrm>
      </p:grpSpPr>
      <p:sp>
        <p:nvSpPr>
          <p:cNvPr id="796" name="Google Shape;796;p135"/>
          <p:cNvSpPr txBox="1"/>
          <p:nvPr>
            <p:ph type="title"/>
          </p:nvPr>
        </p:nvSpPr>
        <p:spPr>
          <a:xfrm>
            <a:off x="457200" y="787400"/>
            <a:ext cx="10969800" cy="6222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97" name="Google Shape;797;p135"/>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SzPts val="2400"/>
              <a:buChar char="•"/>
              <a:defRPr>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0"/>
              </a:spcAft>
              <a:buSzPts val="1200"/>
              <a:buChar char="●"/>
              <a:defRPr/>
            </a:lvl9pPr>
          </a:lstStyle>
          <a:p/>
        </p:txBody>
      </p:sp>
      <p:sp>
        <p:nvSpPr>
          <p:cNvPr id="798" name="Google Shape;798;p135"/>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99" name="Google Shape;799;p13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00" name="Google Shape;800;p13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01" name="Google Shape;801;p13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02" name="Google Shape;802;p135"/>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2 columns " showMasterSp="0">
  <p:cSld name="Bullet 2 columns A_1">
    <p:spTree>
      <p:nvGrpSpPr>
        <p:cNvPr id="803" name="Shape 803"/>
        <p:cNvGrpSpPr/>
        <p:nvPr/>
      </p:nvGrpSpPr>
      <p:grpSpPr>
        <a:xfrm>
          <a:off x="0" y="0"/>
          <a:ext cx="0" cy="0"/>
          <a:chOff x="0" y="0"/>
          <a:chExt cx="0" cy="0"/>
        </a:xfrm>
      </p:grpSpPr>
      <p:sp>
        <p:nvSpPr>
          <p:cNvPr id="804" name="Google Shape;804;p13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chemeClr val="lt1"/>
              </a:buClr>
              <a:buSzPts val="1800"/>
              <a:buNone/>
              <a:defRPr>
                <a:solidFill>
                  <a:schemeClr val="lt1"/>
                </a:solidFill>
              </a:defRPr>
            </a:lvl2pPr>
            <a:lvl3pPr lvl="2" rtl="0" algn="l">
              <a:lnSpc>
                <a:spcPct val="100000"/>
              </a:lnSpc>
              <a:spcBef>
                <a:spcPts val="0"/>
              </a:spcBef>
              <a:spcAft>
                <a:spcPts val="0"/>
              </a:spcAft>
              <a:buClr>
                <a:schemeClr val="lt1"/>
              </a:buClr>
              <a:buSzPts val="1800"/>
              <a:buNone/>
              <a:defRPr>
                <a:solidFill>
                  <a:schemeClr val="lt1"/>
                </a:solidFill>
              </a:defRPr>
            </a:lvl3pPr>
            <a:lvl4pPr lvl="3" rtl="0" algn="l">
              <a:lnSpc>
                <a:spcPct val="100000"/>
              </a:lnSpc>
              <a:spcBef>
                <a:spcPts val="0"/>
              </a:spcBef>
              <a:spcAft>
                <a:spcPts val="0"/>
              </a:spcAft>
              <a:buClr>
                <a:schemeClr val="lt1"/>
              </a:buClr>
              <a:buSzPts val="1800"/>
              <a:buNone/>
              <a:defRPr>
                <a:solidFill>
                  <a:schemeClr val="lt1"/>
                </a:solidFill>
              </a:defRPr>
            </a:lvl4pPr>
            <a:lvl5pPr lvl="4" rtl="0" algn="l">
              <a:lnSpc>
                <a:spcPct val="100000"/>
              </a:lnSpc>
              <a:spcBef>
                <a:spcPts val="0"/>
              </a:spcBef>
              <a:spcAft>
                <a:spcPts val="0"/>
              </a:spcAft>
              <a:buClr>
                <a:schemeClr val="lt1"/>
              </a:buClr>
              <a:buSzPts val="1800"/>
              <a:buNone/>
              <a:defRPr>
                <a:solidFill>
                  <a:schemeClr val="lt1"/>
                </a:solidFill>
              </a:defRPr>
            </a:lvl5pPr>
            <a:lvl6pPr lvl="5" rtl="0" algn="l">
              <a:lnSpc>
                <a:spcPct val="100000"/>
              </a:lnSpc>
              <a:spcBef>
                <a:spcPts val="0"/>
              </a:spcBef>
              <a:spcAft>
                <a:spcPts val="0"/>
              </a:spcAft>
              <a:buClr>
                <a:schemeClr val="lt1"/>
              </a:buClr>
              <a:buSzPts val="1800"/>
              <a:buNone/>
              <a:defRPr>
                <a:solidFill>
                  <a:schemeClr val="lt1"/>
                </a:solidFill>
              </a:defRPr>
            </a:lvl6pPr>
            <a:lvl7pPr lvl="6" rtl="0" algn="l">
              <a:lnSpc>
                <a:spcPct val="100000"/>
              </a:lnSpc>
              <a:spcBef>
                <a:spcPts val="0"/>
              </a:spcBef>
              <a:spcAft>
                <a:spcPts val="0"/>
              </a:spcAft>
              <a:buClr>
                <a:schemeClr val="lt1"/>
              </a:buClr>
              <a:buSzPts val="1800"/>
              <a:buNone/>
              <a:defRPr>
                <a:solidFill>
                  <a:schemeClr val="lt1"/>
                </a:solidFill>
              </a:defRPr>
            </a:lvl7pPr>
            <a:lvl8pPr lvl="7" rtl="0" algn="l">
              <a:lnSpc>
                <a:spcPct val="100000"/>
              </a:lnSpc>
              <a:spcBef>
                <a:spcPts val="0"/>
              </a:spcBef>
              <a:spcAft>
                <a:spcPts val="0"/>
              </a:spcAft>
              <a:buClr>
                <a:schemeClr val="lt1"/>
              </a:buClr>
              <a:buSzPts val="1800"/>
              <a:buNone/>
              <a:defRPr>
                <a:solidFill>
                  <a:schemeClr val="lt1"/>
                </a:solidFill>
              </a:defRPr>
            </a:lvl8pPr>
            <a:lvl9pPr lvl="8" rtl="0" algn="l">
              <a:lnSpc>
                <a:spcPct val="100000"/>
              </a:lnSpc>
              <a:spcBef>
                <a:spcPts val="0"/>
              </a:spcBef>
              <a:spcAft>
                <a:spcPts val="0"/>
              </a:spcAft>
              <a:buClr>
                <a:schemeClr val="lt1"/>
              </a:buClr>
              <a:buSzPts val="1800"/>
              <a:buNone/>
              <a:defRPr>
                <a:solidFill>
                  <a:schemeClr val="lt1"/>
                </a:solidFill>
              </a:defRPr>
            </a:lvl9pPr>
          </a:lstStyle>
          <a:p/>
        </p:txBody>
      </p:sp>
      <p:sp>
        <p:nvSpPr>
          <p:cNvPr id="805" name="Google Shape;805;p136"/>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806" name="Google Shape;806;p136"/>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807" name="Google Shape;807;p136"/>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08" name="Google Shape;808;p13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09" name="Google Shape;809;p13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10" name="Google Shape;810;p13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11" name="Google Shape;811;p136"/>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2 columns" showMasterSp="0">
  <p:cSld name="Bullet 2 columns A_1_1">
    <p:bg>
      <p:bgPr>
        <a:solidFill>
          <a:schemeClr val="lt1"/>
        </a:solidFill>
      </p:bgPr>
    </p:bg>
    <p:spTree>
      <p:nvGrpSpPr>
        <p:cNvPr id="812" name="Shape 812"/>
        <p:cNvGrpSpPr/>
        <p:nvPr/>
      </p:nvGrpSpPr>
      <p:grpSpPr>
        <a:xfrm>
          <a:off x="0" y="0"/>
          <a:ext cx="0" cy="0"/>
          <a:chOff x="0" y="0"/>
          <a:chExt cx="0" cy="0"/>
        </a:xfrm>
      </p:grpSpPr>
      <p:sp>
        <p:nvSpPr>
          <p:cNvPr id="813" name="Google Shape;813;p137"/>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814" name="Google Shape;814;p137"/>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815" name="Google Shape;815;p137"/>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816" name="Google Shape;816;p13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17" name="Google Shape;817;p13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818" name="Google Shape;818;p13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19" name="Google Shape;819;p13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20" name="Google Shape;820;p137"/>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showMasterSp="0">
  <p:cSld name="Product slide 2_1">
    <p:spTree>
      <p:nvGrpSpPr>
        <p:cNvPr id="821" name="Shape 821"/>
        <p:cNvGrpSpPr/>
        <p:nvPr/>
      </p:nvGrpSpPr>
      <p:grpSpPr>
        <a:xfrm>
          <a:off x="0" y="0"/>
          <a:ext cx="0" cy="0"/>
          <a:chOff x="0" y="0"/>
          <a:chExt cx="0" cy="0"/>
        </a:xfrm>
      </p:grpSpPr>
      <p:sp>
        <p:nvSpPr>
          <p:cNvPr id="822" name="Google Shape;822;p138"/>
          <p:cNvSpPr/>
          <p:nvPr/>
        </p:nvSpPr>
        <p:spPr>
          <a:xfrm>
            <a:off x="6090709" y="-1744"/>
            <a:ext cx="6098700" cy="68616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823" name="Google Shape;823;p138"/>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24" name="Google Shape;824;p138"/>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825" name="Google Shape;825;p138"/>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26" name="Google Shape;826;p13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27" name="Google Shape;827;p13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28" name="Google Shape;828;p13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29" name="Google Shape;829;p138"/>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2" showMasterSp="0">
  <p:cSld name="Product slide 2_1_2">
    <p:spTree>
      <p:nvGrpSpPr>
        <p:cNvPr id="830" name="Shape 830"/>
        <p:cNvGrpSpPr/>
        <p:nvPr/>
      </p:nvGrpSpPr>
      <p:grpSpPr>
        <a:xfrm>
          <a:off x="0" y="0"/>
          <a:ext cx="0" cy="0"/>
          <a:chOff x="0" y="0"/>
          <a:chExt cx="0" cy="0"/>
        </a:xfrm>
      </p:grpSpPr>
      <p:sp>
        <p:nvSpPr>
          <p:cNvPr id="831" name="Google Shape;831;p139"/>
          <p:cNvSpPr/>
          <p:nvPr/>
        </p:nvSpPr>
        <p:spPr>
          <a:xfrm flipH="1">
            <a:off x="125" y="-1750"/>
            <a:ext cx="4302000" cy="6861600"/>
          </a:xfrm>
          <a:prstGeom prst="rect">
            <a:avLst/>
          </a:prstGeom>
          <a:solidFill>
            <a:schemeClr val="dk2"/>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832" name="Google Shape;832;p139"/>
          <p:cNvSpPr txBox="1"/>
          <p:nvPr>
            <p:ph type="title"/>
          </p:nvPr>
        </p:nvSpPr>
        <p:spPr>
          <a:xfrm>
            <a:off x="457200" y="548650"/>
            <a:ext cx="3651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33" name="Google Shape;833;p139"/>
          <p:cNvSpPr txBox="1"/>
          <p:nvPr>
            <p:ph idx="1" type="body"/>
          </p:nvPr>
        </p:nvSpPr>
        <p:spPr>
          <a:xfrm>
            <a:off x="457200" y="1600200"/>
            <a:ext cx="3651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834" name="Google Shape;834;p139"/>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35" name="Google Shape;835;p13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36" name="Google Shape;836;p13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37" name="Google Shape;837;p13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38" name="Google Shape;838;p139"/>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 showMasterSp="0">
  <p:cSld name="Product slide 2_1_1">
    <p:spTree>
      <p:nvGrpSpPr>
        <p:cNvPr id="839" name="Shape 839"/>
        <p:cNvGrpSpPr/>
        <p:nvPr/>
      </p:nvGrpSpPr>
      <p:grpSpPr>
        <a:xfrm>
          <a:off x="0" y="0"/>
          <a:ext cx="0" cy="0"/>
          <a:chOff x="0" y="0"/>
          <a:chExt cx="0" cy="0"/>
        </a:xfrm>
      </p:grpSpPr>
      <p:sp>
        <p:nvSpPr>
          <p:cNvPr id="840" name="Google Shape;840;p140"/>
          <p:cNvSpPr/>
          <p:nvPr/>
        </p:nvSpPr>
        <p:spPr>
          <a:xfrm>
            <a:off x="6090709" y="-1744"/>
            <a:ext cx="60987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841" name="Google Shape;841;p140"/>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42" name="Google Shape;842;p140"/>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843" name="Google Shape;843;p140"/>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44" name="Google Shape;844;p14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845" name="Google Shape;845;p140"/>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46" name="Google Shape;846;p14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47" name="Google Shape;847;p140"/>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2" showMasterSp="0">
  <p:cSld name="Product slide 2_1_1_1">
    <p:spTree>
      <p:nvGrpSpPr>
        <p:cNvPr id="848" name="Shape 848"/>
        <p:cNvGrpSpPr/>
        <p:nvPr/>
      </p:nvGrpSpPr>
      <p:grpSpPr>
        <a:xfrm>
          <a:off x="0" y="0"/>
          <a:ext cx="0" cy="0"/>
          <a:chOff x="0" y="0"/>
          <a:chExt cx="0" cy="0"/>
        </a:xfrm>
      </p:grpSpPr>
      <p:sp>
        <p:nvSpPr>
          <p:cNvPr id="849" name="Google Shape;849;p141"/>
          <p:cNvSpPr/>
          <p:nvPr/>
        </p:nvSpPr>
        <p:spPr>
          <a:xfrm flipH="1">
            <a:off x="125" y="-1750"/>
            <a:ext cx="60906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850" name="Google Shape;850;p141"/>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851" name="Google Shape;851;p141"/>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852" name="Google Shape;852;p14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53" name="Google Shape;853;p14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854" name="Google Shape;854;p14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55" name="Google Shape;855;p14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56" name="Google Shape;856;p141"/>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3" showMasterSp="0">
  <p:cSld name="Product slide 2_1_1_1_1">
    <p:spTree>
      <p:nvGrpSpPr>
        <p:cNvPr id="857" name="Shape 857"/>
        <p:cNvGrpSpPr/>
        <p:nvPr/>
      </p:nvGrpSpPr>
      <p:grpSpPr>
        <a:xfrm>
          <a:off x="0" y="0"/>
          <a:ext cx="0" cy="0"/>
          <a:chOff x="0" y="0"/>
          <a:chExt cx="0" cy="0"/>
        </a:xfrm>
      </p:grpSpPr>
      <p:sp>
        <p:nvSpPr>
          <p:cNvPr id="858" name="Google Shape;858;p142"/>
          <p:cNvSpPr/>
          <p:nvPr/>
        </p:nvSpPr>
        <p:spPr>
          <a:xfrm flipH="1">
            <a:off x="125" y="-1750"/>
            <a:ext cx="43020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859" name="Google Shape;859;p142"/>
          <p:cNvSpPr txBox="1"/>
          <p:nvPr>
            <p:ph type="title"/>
          </p:nvPr>
        </p:nvSpPr>
        <p:spPr>
          <a:xfrm>
            <a:off x="457200" y="548650"/>
            <a:ext cx="3636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860" name="Google Shape;860;p142"/>
          <p:cNvSpPr txBox="1"/>
          <p:nvPr>
            <p:ph idx="1" type="body"/>
          </p:nvPr>
        </p:nvSpPr>
        <p:spPr>
          <a:xfrm>
            <a:off x="457200" y="1600200"/>
            <a:ext cx="3636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861" name="Google Shape;861;p14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62" name="Google Shape;862;p14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863" name="Google Shape;863;p14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64" name="Google Shape;864;p14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65" name="Google Shape;865;p142"/>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 showMasterSp="0">
  <p:cSld name="Blank white_1">
    <p:spTree>
      <p:nvGrpSpPr>
        <p:cNvPr id="866" name="Shape 866"/>
        <p:cNvGrpSpPr/>
        <p:nvPr/>
      </p:nvGrpSpPr>
      <p:grpSpPr>
        <a:xfrm>
          <a:off x="0" y="0"/>
          <a:ext cx="0" cy="0"/>
          <a:chOff x="0" y="0"/>
          <a:chExt cx="0" cy="0"/>
        </a:xfrm>
      </p:grpSpPr>
      <p:sp>
        <p:nvSpPr>
          <p:cNvPr id="867" name="Google Shape;867;p143"/>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68" name="Google Shape;868;p143"/>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69" name="Google Shape;869;p14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70" name="Google Shape;870;p14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71" name="Google Shape;871;p14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72" name="Google Shape;872;p143"/>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iwi-50" showMasterSp="0">
  <p:cSld name="Band Kale 50_3">
    <p:bg>
      <p:bgPr>
        <a:solidFill>
          <a:schemeClr val="accent2"/>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457200" y="1549045"/>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4" name="Google Shape;64;p1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5" name="Google Shape;65;p1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howMasterSp="0">
  <p:cSld name="Blank white_1_2">
    <p:spTree>
      <p:nvGrpSpPr>
        <p:cNvPr id="873" name="Shape 873"/>
        <p:cNvGrpSpPr/>
        <p:nvPr/>
      </p:nvGrpSpPr>
      <p:grpSpPr>
        <a:xfrm>
          <a:off x="0" y="0"/>
          <a:ext cx="0" cy="0"/>
          <a:chOff x="0" y="0"/>
          <a:chExt cx="0" cy="0"/>
        </a:xfrm>
      </p:grpSpPr>
      <p:sp>
        <p:nvSpPr>
          <p:cNvPr id="874" name="Google Shape;874;p144"/>
          <p:cNvSpPr txBox="1"/>
          <p:nvPr>
            <p:ph type="title"/>
          </p:nvPr>
        </p:nvSpPr>
        <p:spPr>
          <a:xfrm>
            <a:off x="457200" y="3117890"/>
            <a:ext cx="10969800" cy="622200"/>
          </a:xfrm>
          <a:prstGeom prst="rect">
            <a:avLst/>
          </a:prstGeom>
          <a:noFill/>
          <a:ln>
            <a:noFill/>
          </a:ln>
        </p:spPr>
        <p:txBody>
          <a:bodyPr anchorCtr="0" anchor="t" bIns="45700" lIns="45700" spcFirstLastPara="1" rIns="45700" wrap="square" tIns="45700">
            <a:normAutofit/>
          </a:bodyPr>
          <a:lstStyle>
            <a:lvl1pPr lvl="0" rtl="0" algn="l">
              <a:lnSpc>
                <a:spcPct val="90000"/>
              </a:lnSpc>
              <a:spcBef>
                <a:spcPts val="1700"/>
              </a:spcBef>
              <a:spcAft>
                <a:spcPts val="0"/>
              </a:spcAft>
              <a:buSzPts val="2400"/>
              <a:buNone/>
              <a:defRPr b="0" sz="2400"/>
            </a:lvl1pPr>
            <a:lvl2pPr lvl="1"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2pPr>
            <a:lvl3pPr lvl="2"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3pPr>
            <a:lvl4pPr lvl="3"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4pPr>
            <a:lvl5pPr lvl="4"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5pPr>
            <a:lvl6pPr lvl="5"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6pPr>
            <a:lvl7pPr lvl="6"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7pPr>
            <a:lvl8pPr lvl="7"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8pPr>
            <a:lvl9pPr lvl="8"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 showMasterSp="0">
  <p:cSld name="Blank white_1_1">
    <p:bg>
      <p:bgPr>
        <a:solidFill>
          <a:schemeClr val="lt1"/>
        </a:solidFill>
      </p:bgPr>
    </p:bg>
    <p:spTree>
      <p:nvGrpSpPr>
        <p:cNvPr id="875" name="Shape 875"/>
        <p:cNvGrpSpPr/>
        <p:nvPr/>
      </p:nvGrpSpPr>
      <p:grpSpPr>
        <a:xfrm>
          <a:off x="0" y="0"/>
          <a:ext cx="0" cy="0"/>
          <a:chOff x="0" y="0"/>
          <a:chExt cx="0" cy="0"/>
        </a:xfrm>
      </p:grpSpPr>
      <p:sp>
        <p:nvSpPr>
          <p:cNvPr id="876" name="Google Shape;876;p145"/>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877" name="Google Shape;877;p14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78" name="Google Shape;878;p14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879" name="Google Shape;879;p14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80" name="Google Shape;880;p14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81" name="Google Shape;881;p145"/>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showMasterSp="0">
  <p:cSld name="Bullet slide 3 col W_1">
    <p:spTree>
      <p:nvGrpSpPr>
        <p:cNvPr id="882" name="Shape 882"/>
        <p:cNvGrpSpPr/>
        <p:nvPr/>
      </p:nvGrpSpPr>
      <p:grpSpPr>
        <a:xfrm>
          <a:off x="0" y="0"/>
          <a:ext cx="0" cy="0"/>
          <a:chOff x="0" y="0"/>
          <a:chExt cx="0" cy="0"/>
        </a:xfrm>
      </p:grpSpPr>
      <p:sp>
        <p:nvSpPr>
          <p:cNvPr id="883" name="Google Shape;883;p14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84" name="Google Shape;884;p146"/>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cxnSp>
        <p:nvCxnSpPr>
          <p:cNvPr id="885" name="Google Shape;885;p146"/>
          <p:cNvCxnSpPr/>
          <p:nvPr/>
        </p:nvCxnSpPr>
        <p:spPr>
          <a:xfrm rot="10800000">
            <a:off x="4037746" y="1600200"/>
            <a:ext cx="0" cy="4241700"/>
          </a:xfrm>
          <a:prstGeom prst="straightConnector1">
            <a:avLst/>
          </a:prstGeom>
          <a:noFill/>
          <a:ln cap="flat" cmpd="sng" w="12700">
            <a:solidFill>
              <a:srgbClr val="DBEDEE"/>
            </a:solidFill>
            <a:prstDash val="solid"/>
            <a:round/>
            <a:headEnd len="sm" w="sm" type="none"/>
            <a:tailEnd len="sm" w="sm" type="none"/>
          </a:ln>
        </p:spPr>
      </p:cxnSp>
      <p:cxnSp>
        <p:nvCxnSpPr>
          <p:cNvPr id="886" name="Google Shape;886;p146"/>
          <p:cNvCxnSpPr/>
          <p:nvPr/>
        </p:nvCxnSpPr>
        <p:spPr>
          <a:xfrm rot="10800000">
            <a:off x="7922402" y="1600200"/>
            <a:ext cx="0" cy="4241700"/>
          </a:xfrm>
          <a:prstGeom prst="straightConnector1">
            <a:avLst/>
          </a:prstGeom>
          <a:noFill/>
          <a:ln cap="flat" cmpd="sng" w="12700">
            <a:solidFill>
              <a:srgbClr val="DBEDEE"/>
            </a:solidFill>
            <a:prstDash val="solid"/>
            <a:round/>
            <a:headEnd len="sm" w="sm" type="none"/>
            <a:tailEnd len="sm" w="sm" type="none"/>
          </a:ln>
        </p:spPr>
      </p:cxnSp>
      <p:sp>
        <p:nvSpPr>
          <p:cNvPr id="887" name="Google Shape;887;p146"/>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888" name="Google Shape;888;p146"/>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889" name="Google Shape;889;p146"/>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90" name="Google Shape;890;p14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891" name="Google Shape;891;p14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892" name="Google Shape;892;p14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893" name="Google Shape;893;p146"/>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1" showMasterSp="0">
  <p:cSld name="Bullet slide 3 col W_1_2">
    <p:bg>
      <p:bgPr>
        <a:solidFill>
          <a:schemeClr val="dk2"/>
        </a:solidFill>
      </p:bgPr>
    </p:bg>
    <p:spTree>
      <p:nvGrpSpPr>
        <p:cNvPr id="894" name="Shape 894"/>
        <p:cNvGrpSpPr/>
        <p:nvPr/>
      </p:nvGrpSpPr>
      <p:grpSpPr>
        <a:xfrm>
          <a:off x="0" y="0"/>
          <a:ext cx="0" cy="0"/>
          <a:chOff x="0" y="0"/>
          <a:chExt cx="0" cy="0"/>
        </a:xfrm>
      </p:grpSpPr>
      <p:sp>
        <p:nvSpPr>
          <p:cNvPr id="895" name="Google Shape;895;p147"/>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96" name="Google Shape;896;p147"/>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897" name="Google Shape;897;p147"/>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898" name="Google Shape;898;p147"/>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899" name="Google Shape;899;p147"/>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900" name="Google Shape;900;p14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901" name="Google Shape;901;p14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902" name="Google Shape;902;p14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903" name="Google Shape;903;p147"/>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3 column" showMasterSp="0">
  <p:cSld name="Bullet slide 3 col W_1_1">
    <p:bg>
      <p:bgPr>
        <a:solidFill>
          <a:schemeClr val="lt1"/>
        </a:solidFill>
      </p:bgPr>
    </p:bg>
    <p:spTree>
      <p:nvGrpSpPr>
        <p:cNvPr id="904" name="Shape 904"/>
        <p:cNvGrpSpPr/>
        <p:nvPr/>
      </p:nvGrpSpPr>
      <p:grpSpPr>
        <a:xfrm>
          <a:off x="0" y="0"/>
          <a:ext cx="0" cy="0"/>
          <a:chOff x="0" y="0"/>
          <a:chExt cx="0" cy="0"/>
        </a:xfrm>
      </p:grpSpPr>
      <p:sp>
        <p:nvSpPr>
          <p:cNvPr id="905" name="Google Shape;905;p148"/>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906" name="Google Shape;906;p148"/>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cxnSp>
        <p:nvCxnSpPr>
          <p:cNvPr id="907" name="Google Shape;907;p148"/>
          <p:cNvCxnSpPr/>
          <p:nvPr/>
        </p:nvCxnSpPr>
        <p:spPr>
          <a:xfrm rot="10800000">
            <a:off x="4037746" y="1600200"/>
            <a:ext cx="0" cy="4241700"/>
          </a:xfrm>
          <a:prstGeom prst="straightConnector1">
            <a:avLst/>
          </a:prstGeom>
          <a:noFill/>
          <a:ln cap="flat" cmpd="sng" w="12700">
            <a:solidFill>
              <a:srgbClr val="005993"/>
            </a:solidFill>
            <a:prstDash val="solid"/>
            <a:round/>
            <a:headEnd len="sm" w="sm" type="none"/>
            <a:tailEnd len="sm" w="sm" type="none"/>
          </a:ln>
        </p:spPr>
      </p:cxnSp>
      <p:cxnSp>
        <p:nvCxnSpPr>
          <p:cNvPr id="908" name="Google Shape;908;p148"/>
          <p:cNvCxnSpPr/>
          <p:nvPr/>
        </p:nvCxnSpPr>
        <p:spPr>
          <a:xfrm rot="10800000">
            <a:off x="7922402" y="1600200"/>
            <a:ext cx="0" cy="4241700"/>
          </a:xfrm>
          <a:prstGeom prst="straightConnector1">
            <a:avLst/>
          </a:prstGeom>
          <a:noFill/>
          <a:ln cap="flat" cmpd="sng" w="12700">
            <a:solidFill>
              <a:srgbClr val="005993"/>
            </a:solidFill>
            <a:prstDash val="solid"/>
            <a:round/>
            <a:headEnd len="sm" w="sm" type="none"/>
            <a:tailEnd len="sm" w="sm" type="none"/>
          </a:ln>
        </p:spPr>
      </p:cxnSp>
      <p:sp>
        <p:nvSpPr>
          <p:cNvPr id="909" name="Google Shape;909;p148"/>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910" name="Google Shape;910;p148"/>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911" name="Google Shape;911;p14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912" name="Google Shape;912;p14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913" name="Google Shape;913;p14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914" name="Google Shape;914;p14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915" name="Google Shape;915;p148"/>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gave 50" showMasterSp="0">
  <p:cSld name="Band Kale 50_3_1">
    <p:bg>
      <p:bgPr>
        <a:solidFill>
          <a:schemeClr val="accent3"/>
        </a:solidFill>
      </p:bgPr>
    </p:bg>
    <p:spTree>
      <p:nvGrpSpPr>
        <p:cNvPr id="66" name="Shape 66"/>
        <p:cNvGrpSpPr/>
        <p:nvPr/>
      </p:nvGrpSpPr>
      <p:grpSpPr>
        <a:xfrm>
          <a:off x="0" y="0"/>
          <a:ext cx="0" cy="0"/>
          <a:chOff x="0" y="0"/>
          <a:chExt cx="0" cy="0"/>
        </a:xfrm>
      </p:grpSpPr>
      <p:sp>
        <p:nvSpPr>
          <p:cNvPr id="67" name="Google Shape;67;p16"/>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8" name="Google Shape;68;p1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9" name="Google Shape;69;p1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ig" showMasterSp="0">
  <p:cSld name="Band Kale 50_2">
    <p:bg>
      <p:bgPr>
        <a:solidFill>
          <a:schemeClr val="lt1"/>
        </a:solid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2" name="Google Shape;72;p1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3" name="Google Shape;73;p1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ofu" showMasterSp="0">
  <p:cSld name="Band Tofu 50 ">
    <p:bg>
      <p:bgPr>
        <a:solidFill>
          <a:schemeClr val="dk2"/>
        </a:solid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457200" y="1645602"/>
            <a:ext cx="10969800" cy="35667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76" name="Google Shape;76;p1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77" name="Google Shape;77;p1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78" name="Google Shape;78;p1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Fig-120" showMasterSp="0">
  <p:cSld name="Quote Dk Blu 36">
    <p:bg>
      <p:bgPr>
        <a:solidFill>
          <a:schemeClr val="lt1"/>
        </a:solidFill>
      </p:bgPr>
    </p:bg>
    <p:spTree>
      <p:nvGrpSpPr>
        <p:cNvPr id="79" name="Shape 79"/>
        <p:cNvGrpSpPr/>
        <p:nvPr/>
      </p:nvGrpSpPr>
      <p:grpSpPr>
        <a:xfrm>
          <a:off x="0" y="0"/>
          <a:ext cx="0" cy="0"/>
          <a:chOff x="0" y="0"/>
          <a:chExt cx="0" cy="0"/>
        </a:xfrm>
      </p:grpSpPr>
      <p:sp>
        <p:nvSpPr>
          <p:cNvPr id="80" name="Google Shape;80;p19"/>
          <p:cNvSpPr txBox="1"/>
          <p:nvPr>
            <p:ph type="title"/>
          </p:nvPr>
        </p:nvSpPr>
        <p:spPr>
          <a:xfrm>
            <a:off x="457200" y="1709366"/>
            <a:ext cx="10969800" cy="34392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dk1"/>
              </a:buClr>
              <a:buSzPts val="3800"/>
              <a:buFont typeface="AvenirNext forINTUIT W05 Medium"/>
              <a:buNone/>
              <a:defRPr sz="3800">
                <a:solidFill>
                  <a:schemeClr val="dk1"/>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1" name="Google Shape;81;p19"/>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2" name="Google Shape;82;p1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ofu-100" showMasterSp="0">
  <p:cSld name="Quote Tofu 36">
    <p:bg>
      <p:bgPr>
        <a:solidFill>
          <a:schemeClr val="dk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57200" y="1800344"/>
            <a:ext cx="10969800" cy="3257400"/>
          </a:xfrm>
          <a:prstGeom prst="rect">
            <a:avLst/>
          </a:prstGeom>
          <a:no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Clr>
                <a:srgbClr val="0D333F"/>
              </a:buClr>
              <a:buSzPts val="3800"/>
              <a:buFont typeface="AvenirNext forINTUIT W05 Medium"/>
              <a:buNone/>
              <a:defRPr sz="3800">
                <a:solidFill>
                  <a:srgbClr val="0D333F"/>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85" name="Google Shape;85;p2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86" name="Google Shape;86;p2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87" name="Google Shape;87;p2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3" showMasterSp="0">
  <p:cSld name="Title Light Photo_1_2">
    <p:bg>
      <p:bgPr>
        <a:solidFill>
          <a:schemeClr val="dk2"/>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3" name="Google Shape;13;p3"/>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showMasterSp="0">
  <p:cSld name="Bullet slide 1_1">
    <p:spTree>
      <p:nvGrpSpPr>
        <p:cNvPr id="88" name="Shape 88"/>
        <p:cNvGrpSpPr/>
        <p:nvPr/>
      </p:nvGrpSpPr>
      <p:grpSpPr>
        <a:xfrm>
          <a:off x="0" y="0"/>
          <a:ext cx="0" cy="0"/>
          <a:chOff x="0" y="0"/>
          <a:chExt cx="0" cy="0"/>
        </a:xfrm>
      </p:grpSpPr>
      <p:sp>
        <p:nvSpPr>
          <p:cNvPr id="89" name="Google Shape;89;p21"/>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90" name="Google Shape;90;p21"/>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1pPr>
            <a:lvl2pPr indent="-355600" lvl="1" marL="914400" rtl="0" algn="l">
              <a:lnSpc>
                <a:spcPct val="90000"/>
              </a:lnSpc>
              <a:spcBef>
                <a:spcPts val="1800"/>
              </a:spcBef>
              <a:spcAft>
                <a:spcPts val="0"/>
              </a:spcAft>
              <a:buClr>
                <a:schemeClr val="lt1"/>
              </a:buClr>
              <a:buSzPts val="2000"/>
              <a:buChar char="•"/>
              <a:defRPr>
                <a:solidFill>
                  <a:schemeClr val="lt1"/>
                </a:solidFill>
                <a:latin typeface="Avenir Next For Intuit"/>
                <a:ea typeface="Avenir Next For Intuit"/>
                <a:cs typeface="Avenir Next For Intuit"/>
                <a:sym typeface="Avenir Next For Intuit"/>
              </a:defRPr>
            </a:lvl2pPr>
            <a:lvl3pPr indent="-355600" lvl="2" marL="13716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3pPr>
            <a:lvl4pPr indent="-355600" lvl="3" marL="18288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4pPr>
            <a:lvl5pPr indent="-355600" lvl="4" marL="22860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5pPr>
            <a:lvl6pPr indent="-355600" lvl="5" marL="2743200" rtl="0" algn="l">
              <a:lnSpc>
                <a:spcPct val="100000"/>
              </a:lnSpc>
              <a:spcBef>
                <a:spcPts val="500"/>
              </a:spcBef>
              <a:spcAft>
                <a:spcPts val="0"/>
              </a:spcAft>
              <a:buClr>
                <a:schemeClr val="lt1"/>
              </a:buClr>
              <a:buSzPts val="2000"/>
              <a:buFont typeface="Avenir Next For Intuit"/>
              <a:buChar char="■"/>
              <a:defRPr sz="2000">
                <a:solidFill>
                  <a:schemeClr val="lt1"/>
                </a:solidFill>
                <a:latin typeface="Avenir Next For Intuit"/>
                <a:ea typeface="Avenir Next For Intuit"/>
                <a:cs typeface="Avenir Next For Intuit"/>
                <a:sym typeface="Avenir Next For Intuit"/>
              </a:defRPr>
            </a:lvl6pPr>
            <a:lvl7pPr indent="-355600" lvl="6" marL="3200400" rtl="0" algn="l">
              <a:lnSpc>
                <a:spcPct val="100000"/>
              </a:lnSpc>
              <a:spcBef>
                <a:spcPts val="500"/>
              </a:spcBef>
              <a:spcAft>
                <a:spcPts val="0"/>
              </a:spcAft>
              <a:buClr>
                <a:schemeClr val="lt1"/>
              </a:buClr>
              <a:buSzPts val="2000"/>
              <a:buFont typeface="Avenir Next For Intuit"/>
              <a:buChar char="●"/>
              <a:defRPr sz="2000">
                <a:solidFill>
                  <a:schemeClr val="lt1"/>
                </a:solidFill>
                <a:latin typeface="Avenir Next For Intuit"/>
                <a:ea typeface="Avenir Next For Intuit"/>
                <a:cs typeface="Avenir Next For Intuit"/>
                <a:sym typeface="Avenir Next For Intuit"/>
              </a:defRPr>
            </a:lvl7pPr>
            <a:lvl8pPr indent="-355600" lvl="7" marL="3657600" rtl="0" algn="l">
              <a:lnSpc>
                <a:spcPct val="100000"/>
              </a:lnSpc>
              <a:spcBef>
                <a:spcPts val="500"/>
              </a:spcBef>
              <a:spcAft>
                <a:spcPts val="0"/>
              </a:spcAft>
              <a:buClr>
                <a:schemeClr val="lt1"/>
              </a:buClr>
              <a:buSzPts val="2000"/>
              <a:buFont typeface="Avenir Next For Intuit"/>
              <a:buChar char="○"/>
              <a:defRPr sz="2000">
                <a:solidFill>
                  <a:schemeClr val="lt1"/>
                </a:solidFill>
                <a:latin typeface="Avenir Next For Intuit"/>
                <a:ea typeface="Avenir Next For Intuit"/>
                <a:cs typeface="Avenir Next For Intuit"/>
                <a:sym typeface="Avenir Next For Intuit"/>
              </a:defRPr>
            </a:lvl8pPr>
            <a:lvl9pPr indent="-355600" lvl="8" marL="4114800" rtl="0" algn="l">
              <a:lnSpc>
                <a:spcPct val="100000"/>
              </a:lnSpc>
              <a:spcBef>
                <a:spcPts val="500"/>
              </a:spcBef>
              <a:spcAft>
                <a:spcPts val="0"/>
              </a:spcAft>
              <a:buClr>
                <a:schemeClr val="lt1"/>
              </a:buClr>
              <a:buSzPts val="2000"/>
              <a:buFont typeface="Avenir Next For Intuit"/>
              <a:buChar char="●"/>
              <a:defRPr sz="2000">
                <a:solidFill>
                  <a:schemeClr val="lt1"/>
                </a:solidFill>
                <a:latin typeface="Avenir Next For Intuit"/>
                <a:ea typeface="Avenir Next For Intuit"/>
                <a:cs typeface="Avenir Next For Intuit"/>
                <a:sym typeface="Avenir Next For Intuit"/>
              </a:defRPr>
            </a:lvl9pPr>
          </a:lstStyle>
          <a:p/>
        </p:txBody>
      </p:sp>
      <p:sp>
        <p:nvSpPr>
          <p:cNvPr id="91" name="Google Shape;91;p21"/>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92" name="Google Shape;92;p2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extLst>
    <p:ext uri="{DCECCB84-F9BA-43D5-87BE-67443E8EF086}">
      <p15:sldGuideLst>
        <p15:guide id="1" pos="7378">
          <p15:clr>
            <a:srgbClr val="FA7B17"/>
          </p15:clr>
        </p15:guide>
        <p15:guide id="2" orient="horz" pos="4176">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showMasterSp="0">
  <p:cSld name="Bullet slide 1_1_1">
    <p:bg>
      <p:bgPr>
        <a:solidFill>
          <a:schemeClr val="lt1"/>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95" name="Google Shape;95;p22"/>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96" name="Google Shape;96;p2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97" name="Google Shape;97;p2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extLst>
    <p:ext uri="{DCECCB84-F9BA-43D5-87BE-67443E8EF086}">
      <p15:sldGuideLst>
        <p15:guide id="1" orient="horz" pos="4176">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 eyebrow" showMasterSp="0">
  <p:cSld name="Bullet slide 1_1_1_1">
    <p:bg>
      <p:bgPr>
        <a:solidFill>
          <a:schemeClr val="lt1"/>
        </a:solidFill>
      </p:bgPr>
    </p:bg>
    <p:spTree>
      <p:nvGrpSpPr>
        <p:cNvPr id="98" name="Shape 98"/>
        <p:cNvGrpSpPr/>
        <p:nvPr/>
      </p:nvGrpSpPr>
      <p:grpSpPr>
        <a:xfrm>
          <a:off x="0" y="0"/>
          <a:ext cx="0" cy="0"/>
          <a:chOff x="0" y="0"/>
          <a:chExt cx="0" cy="0"/>
        </a:xfrm>
      </p:grpSpPr>
      <p:sp>
        <p:nvSpPr>
          <p:cNvPr id="99" name="Google Shape;99;p23"/>
          <p:cNvSpPr txBox="1"/>
          <p:nvPr>
            <p:ph type="title"/>
          </p:nvPr>
        </p:nvSpPr>
        <p:spPr>
          <a:xfrm>
            <a:off x="457200" y="786384"/>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100" name="Google Shape;100;p23"/>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101" name="Google Shape;101;p2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02" name="Google Shape;102;p2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103" name="Google Shape;103;p2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04" name="Google Shape;104;p2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05" name="Google Shape;105;p23"/>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 eyebrow" showMasterSp="0">
  <p:cSld name="Bullet slide 1 + eyebrow_1">
    <p:spTree>
      <p:nvGrpSpPr>
        <p:cNvPr id="106" name="Shape 106"/>
        <p:cNvGrpSpPr/>
        <p:nvPr/>
      </p:nvGrpSpPr>
      <p:grpSpPr>
        <a:xfrm>
          <a:off x="0" y="0"/>
          <a:ext cx="0" cy="0"/>
          <a:chOff x="0" y="0"/>
          <a:chExt cx="0" cy="0"/>
        </a:xfrm>
      </p:grpSpPr>
      <p:sp>
        <p:nvSpPr>
          <p:cNvPr id="107" name="Google Shape;107;p24"/>
          <p:cNvSpPr txBox="1"/>
          <p:nvPr>
            <p:ph type="title"/>
          </p:nvPr>
        </p:nvSpPr>
        <p:spPr>
          <a:xfrm>
            <a:off x="457200" y="787400"/>
            <a:ext cx="10969800" cy="6222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08" name="Google Shape;108;p24"/>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SzPts val="2400"/>
              <a:buChar char="•"/>
              <a:defRPr>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0"/>
              </a:spcAft>
              <a:buSzPts val="1200"/>
              <a:buChar char="●"/>
              <a:defRPr/>
            </a:lvl9pPr>
          </a:lstStyle>
          <a:p/>
        </p:txBody>
      </p:sp>
      <p:sp>
        <p:nvSpPr>
          <p:cNvPr id="109" name="Google Shape;109;p24"/>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10" name="Google Shape;110;p2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111" name="Google Shape;111;p2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12" name="Google Shape;112;p2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13" name="Google Shape;113;p24"/>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2 columns " showMasterSp="0">
  <p:cSld name="Bullet 2 columns A_1">
    <p:spTree>
      <p:nvGrpSpPr>
        <p:cNvPr id="114" name="Shape 114"/>
        <p:cNvGrpSpPr/>
        <p:nvPr/>
      </p:nvGrpSpPr>
      <p:grpSpPr>
        <a:xfrm>
          <a:off x="0" y="0"/>
          <a:ext cx="0" cy="0"/>
          <a:chOff x="0" y="0"/>
          <a:chExt cx="0" cy="0"/>
        </a:xfrm>
      </p:grpSpPr>
      <p:sp>
        <p:nvSpPr>
          <p:cNvPr id="115" name="Google Shape;115;p25"/>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chemeClr val="lt1"/>
              </a:buClr>
              <a:buSzPts val="1800"/>
              <a:buNone/>
              <a:defRPr>
                <a:solidFill>
                  <a:schemeClr val="lt1"/>
                </a:solidFill>
              </a:defRPr>
            </a:lvl2pPr>
            <a:lvl3pPr lvl="2" rtl="0" algn="l">
              <a:lnSpc>
                <a:spcPct val="100000"/>
              </a:lnSpc>
              <a:spcBef>
                <a:spcPts val="0"/>
              </a:spcBef>
              <a:spcAft>
                <a:spcPts val="0"/>
              </a:spcAft>
              <a:buClr>
                <a:schemeClr val="lt1"/>
              </a:buClr>
              <a:buSzPts val="1800"/>
              <a:buNone/>
              <a:defRPr>
                <a:solidFill>
                  <a:schemeClr val="lt1"/>
                </a:solidFill>
              </a:defRPr>
            </a:lvl3pPr>
            <a:lvl4pPr lvl="3" rtl="0" algn="l">
              <a:lnSpc>
                <a:spcPct val="100000"/>
              </a:lnSpc>
              <a:spcBef>
                <a:spcPts val="0"/>
              </a:spcBef>
              <a:spcAft>
                <a:spcPts val="0"/>
              </a:spcAft>
              <a:buClr>
                <a:schemeClr val="lt1"/>
              </a:buClr>
              <a:buSzPts val="1800"/>
              <a:buNone/>
              <a:defRPr>
                <a:solidFill>
                  <a:schemeClr val="lt1"/>
                </a:solidFill>
              </a:defRPr>
            </a:lvl4pPr>
            <a:lvl5pPr lvl="4" rtl="0" algn="l">
              <a:lnSpc>
                <a:spcPct val="100000"/>
              </a:lnSpc>
              <a:spcBef>
                <a:spcPts val="0"/>
              </a:spcBef>
              <a:spcAft>
                <a:spcPts val="0"/>
              </a:spcAft>
              <a:buClr>
                <a:schemeClr val="lt1"/>
              </a:buClr>
              <a:buSzPts val="1800"/>
              <a:buNone/>
              <a:defRPr>
                <a:solidFill>
                  <a:schemeClr val="lt1"/>
                </a:solidFill>
              </a:defRPr>
            </a:lvl5pPr>
            <a:lvl6pPr lvl="5" rtl="0" algn="l">
              <a:lnSpc>
                <a:spcPct val="100000"/>
              </a:lnSpc>
              <a:spcBef>
                <a:spcPts val="0"/>
              </a:spcBef>
              <a:spcAft>
                <a:spcPts val="0"/>
              </a:spcAft>
              <a:buClr>
                <a:schemeClr val="lt1"/>
              </a:buClr>
              <a:buSzPts val="1800"/>
              <a:buNone/>
              <a:defRPr>
                <a:solidFill>
                  <a:schemeClr val="lt1"/>
                </a:solidFill>
              </a:defRPr>
            </a:lvl6pPr>
            <a:lvl7pPr lvl="6" rtl="0" algn="l">
              <a:lnSpc>
                <a:spcPct val="100000"/>
              </a:lnSpc>
              <a:spcBef>
                <a:spcPts val="0"/>
              </a:spcBef>
              <a:spcAft>
                <a:spcPts val="0"/>
              </a:spcAft>
              <a:buClr>
                <a:schemeClr val="lt1"/>
              </a:buClr>
              <a:buSzPts val="1800"/>
              <a:buNone/>
              <a:defRPr>
                <a:solidFill>
                  <a:schemeClr val="lt1"/>
                </a:solidFill>
              </a:defRPr>
            </a:lvl7pPr>
            <a:lvl8pPr lvl="7" rtl="0" algn="l">
              <a:lnSpc>
                <a:spcPct val="100000"/>
              </a:lnSpc>
              <a:spcBef>
                <a:spcPts val="0"/>
              </a:spcBef>
              <a:spcAft>
                <a:spcPts val="0"/>
              </a:spcAft>
              <a:buClr>
                <a:schemeClr val="lt1"/>
              </a:buClr>
              <a:buSzPts val="1800"/>
              <a:buNone/>
              <a:defRPr>
                <a:solidFill>
                  <a:schemeClr val="lt1"/>
                </a:solidFill>
              </a:defRPr>
            </a:lvl8pPr>
            <a:lvl9pPr lvl="8" rtl="0" algn="l">
              <a:lnSpc>
                <a:spcPct val="100000"/>
              </a:lnSpc>
              <a:spcBef>
                <a:spcPts val="0"/>
              </a:spcBef>
              <a:spcAft>
                <a:spcPts val="0"/>
              </a:spcAft>
              <a:buClr>
                <a:schemeClr val="lt1"/>
              </a:buClr>
              <a:buSzPts val="1800"/>
              <a:buNone/>
              <a:defRPr>
                <a:solidFill>
                  <a:schemeClr val="lt1"/>
                </a:solidFill>
              </a:defRPr>
            </a:lvl9pPr>
          </a:lstStyle>
          <a:p/>
        </p:txBody>
      </p:sp>
      <p:sp>
        <p:nvSpPr>
          <p:cNvPr id="116" name="Google Shape;116;p25"/>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117" name="Google Shape;117;p25"/>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118" name="Google Shape;118;p25"/>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19" name="Google Shape;119;p2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120" name="Google Shape;120;p2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21" name="Google Shape;121;p2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22" name="Google Shape;122;p25"/>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2 columns" showMasterSp="0">
  <p:cSld name="Bullet 2 columns A_1_1">
    <p:bg>
      <p:bgPr>
        <a:solidFill>
          <a:schemeClr val="lt1"/>
        </a:solidFill>
      </p:bgPr>
    </p:bg>
    <p:spTree>
      <p:nvGrpSpPr>
        <p:cNvPr id="123" name="Shape 123"/>
        <p:cNvGrpSpPr/>
        <p:nvPr/>
      </p:nvGrpSpPr>
      <p:grpSpPr>
        <a:xfrm>
          <a:off x="0" y="0"/>
          <a:ext cx="0" cy="0"/>
          <a:chOff x="0" y="0"/>
          <a:chExt cx="0" cy="0"/>
        </a:xfrm>
      </p:grpSpPr>
      <p:sp>
        <p:nvSpPr>
          <p:cNvPr id="124" name="Google Shape;124;p2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125" name="Google Shape;125;p26"/>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126" name="Google Shape;126;p26"/>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127" name="Google Shape;127;p2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28" name="Google Shape;128;p2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129" name="Google Shape;129;p2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30" name="Google Shape;130;p2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31" name="Google Shape;131;p26"/>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showMasterSp="0">
  <p:cSld name="Product slide 2_1">
    <p:spTree>
      <p:nvGrpSpPr>
        <p:cNvPr id="132" name="Shape 132"/>
        <p:cNvGrpSpPr/>
        <p:nvPr/>
      </p:nvGrpSpPr>
      <p:grpSpPr>
        <a:xfrm>
          <a:off x="0" y="0"/>
          <a:ext cx="0" cy="0"/>
          <a:chOff x="0" y="0"/>
          <a:chExt cx="0" cy="0"/>
        </a:xfrm>
      </p:grpSpPr>
      <p:sp>
        <p:nvSpPr>
          <p:cNvPr id="133" name="Google Shape;133;p27"/>
          <p:cNvSpPr/>
          <p:nvPr/>
        </p:nvSpPr>
        <p:spPr>
          <a:xfrm>
            <a:off x="6090709" y="-1744"/>
            <a:ext cx="6098700" cy="68616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134" name="Google Shape;134;p27"/>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35" name="Google Shape;135;p27"/>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136" name="Google Shape;136;p27"/>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37" name="Google Shape;137;p2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138" name="Google Shape;138;p2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39" name="Google Shape;139;p2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40" name="Google Shape;140;p27"/>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2" showMasterSp="0">
  <p:cSld name="Product slide 2_1_2">
    <p:spTree>
      <p:nvGrpSpPr>
        <p:cNvPr id="141" name="Shape 141"/>
        <p:cNvGrpSpPr/>
        <p:nvPr/>
      </p:nvGrpSpPr>
      <p:grpSpPr>
        <a:xfrm>
          <a:off x="0" y="0"/>
          <a:ext cx="0" cy="0"/>
          <a:chOff x="0" y="0"/>
          <a:chExt cx="0" cy="0"/>
        </a:xfrm>
      </p:grpSpPr>
      <p:sp>
        <p:nvSpPr>
          <p:cNvPr id="142" name="Google Shape;142;p28"/>
          <p:cNvSpPr/>
          <p:nvPr/>
        </p:nvSpPr>
        <p:spPr>
          <a:xfrm flipH="1">
            <a:off x="125" y="-1750"/>
            <a:ext cx="4302000" cy="6861600"/>
          </a:xfrm>
          <a:prstGeom prst="rect">
            <a:avLst/>
          </a:prstGeom>
          <a:solidFill>
            <a:schemeClr val="dk2"/>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143" name="Google Shape;143;p28"/>
          <p:cNvSpPr txBox="1"/>
          <p:nvPr>
            <p:ph type="title"/>
          </p:nvPr>
        </p:nvSpPr>
        <p:spPr>
          <a:xfrm>
            <a:off x="457200" y="548650"/>
            <a:ext cx="3651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44" name="Google Shape;144;p28"/>
          <p:cNvSpPr txBox="1"/>
          <p:nvPr>
            <p:ph idx="1" type="body"/>
          </p:nvPr>
        </p:nvSpPr>
        <p:spPr>
          <a:xfrm>
            <a:off x="457200" y="1600200"/>
            <a:ext cx="3651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145" name="Google Shape;145;p28"/>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46" name="Google Shape;146;p2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147" name="Google Shape;147;p2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48" name="Google Shape;148;p2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49" name="Google Shape;149;p28"/>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 showMasterSp="0">
  <p:cSld name="Product slide 2_1_1">
    <p:spTree>
      <p:nvGrpSpPr>
        <p:cNvPr id="150" name="Shape 150"/>
        <p:cNvGrpSpPr/>
        <p:nvPr/>
      </p:nvGrpSpPr>
      <p:grpSpPr>
        <a:xfrm>
          <a:off x="0" y="0"/>
          <a:ext cx="0" cy="0"/>
          <a:chOff x="0" y="0"/>
          <a:chExt cx="0" cy="0"/>
        </a:xfrm>
      </p:grpSpPr>
      <p:sp>
        <p:nvSpPr>
          <p:cNvPr id="151" name="Google Shape;151;p29"/>
          <p:cNvSpPr/>
          <p:nvPr/>
        </p:nvSpPr>
        <p:spPr>
          <a:xfrm>
            <a:off x="6090709" y="-1744"/>
            <a:ext cx="60987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152" name="Google Shape;152;p29"/>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53" name="Google Shape;153;p29"/>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154" name="Google Shape;154;p29"/>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55" name="Google Shape;155;p2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156" name="Google Shape;156;p2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57" name="Google Shape;157;p2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58" name="Google Shape;158;p29"/>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2" showMasterSp="0">
  <p:cSld name="Product slide 2_1_1_1">
    <p:spTree>
      <p:nvGrpSpPr>
        <p:cNvPr id="159" name="Shape 159"/>
        <p:cNvGrpSpPr/>
        <p:nvPr/>
      </p:nvGrpSpPr>
      <p:grpSpPr>
        <a:xfrm>
          <a:off x="0" y="0"/>
          <a:ext cx="0" cy="0"/>
          <a:chOff x="0" y="0"/>
          <a:chExt cx="0" cy="0"/>
        </a:xfrm>
      </p:grpSpPr>
      <p:sp>
        <p:nvSpPr>
          <p:cNvPr id="160" name="Google Shape;160;p30"/>
          <p:cNvSpPr/>
          <p:nvPr/>
        </p:nvSpPr>
        <p:spPr>
          <a:xfrm flipH="1">
            <a:off x="125" y="-1750"/>
            <a:ext cx="60906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161" name="Google Shape;161;p30"/>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162" name="Google Shape;162;p30"/>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163" name="Google Shape;163;p3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64" name="Google Shape;164;p3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165" name="Google Shape;165;p30"/>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66" name="Google Shape;166;p3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67" name="Google Shape;167;p30"/>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2" showMasterSp="0">
  <p:cSld name="Title Light Photo_1_1">
    <p:bg>
      <p:bgPr>
        <a:solidFill>
          <a:schemeClr val="dk2"/>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457200" y="3554775"/>
            <a:ext cx="94407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6" name="Google Shape;16;p4"/>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17" name="Google Shape;17;p4"/>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3" showMasterSp="0">
  <p:cSld name="Product slide 2_1_1_1_1">
    <p:spTree>
      <p:nvGrpSpPr>
        <p:cNvPr id="168" name="Shape 168"/>
        <p:cNvGrpSpPr/>
        <p:nvPr/>
      </p:nvGrpSpPr>
      <p:grpSpPr>
        <a:xfrm>
          <a:off x="0" y="0"/>
          <a:ext cx="0" cy="0"/>
          <a:chOff x="0" y="0"/>
          <a:chExt cx="0" cy="0"/>
        </a:xfrm>
      </p:grpSpPr>
      <p:sp>
        <p:nvSpPr>
          <p:cNvPr id="169" name="Google Shape;169;p31"/>
          <p:cNvSpPr/>
          <p:nvPr/>
        </p:nvSpPr>
        <p:spPr>
          <a:xfrm flipH="1">
            <a:off x="125" y="-1750"/>
            <a:ext cx="43020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170" name="Google Shape;170;p31"/>
          <p:cNvSpPr txBox="1"/>
          <p:nvPr>
            <p:ph type="title"/>
          </p:nvPr>
        </p:nvSpPr>
        <p:spPr>
          <a:xfrm>
            <a:off x="457200" y="548650"/>
            <a:ext cx="3636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171" name="Google Shape;171;p31"/>
          <p:cNvSpPr txBox="1"/>
          <p:nvPr>
            <p:ph idx="1" type="body"/>
          </p:nvPr>
        </p:nvSpPr>
        <p:spPr>
          <a:xfrm>
            <a:off x="457200" y="1600200"/>
            <a:ext cx="3636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172" name="Google Shape;172;p3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73" name="Google Shape;173;p3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174" name="Google Shape;174;p3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75" name="Google Shape;175;p3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76" name="Google Shape;176;p31"/>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 showMasterSp="0">
  <p:cSld name="Blank white_1">
    <p:spTree>
      <p:nvGrpSpPr>
        <p:cNvPr id="177" name="Shape 177"/>
        <p:cNvGrpSpPr/>
        <p:nvPr/>
      </p:nvGrpSpPr>
      <p:grpSpPr>
        <a:xfrm>
          <a:off x="0" y="0"/>
          <a:ext cx="0" cy="0"/>
          <a:chOff x="0" y="0"/>
          <a:chExt cx="0" cy="0"/>
        </a:xfrm>
      </p:grpSpPr>
      <p:sp>
        <p:nvSpPr>
          <p:cNvPr id="178" name="Google Shape;178;p32"/>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79" name="Google Shape;179;p32"/>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80" name="Google Shape;180;p3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181" name="Google Shape;181;p3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82" name="Google Shape;182;p3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83" name="Google Shape;183;p32"/>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howMasterSp="0">
  <p:cSld name="Blank white_1_2">
    <p:spTree>
      <p:nvGrpSpPr>
        <p:cNvPr id="184" name="Shape 184"/>
        <p:cNvGrpSpPr/>
        <p:nvPr/>
      </p:nvGrpSpPr>
      <p:grpSpPr>
        <a:xfrm>
          <a:off x="0" y="0"/>
          <a:ext cx="0" cy="0"/>
          <a:chOff x="0" y="0"/>
          <a:chExt cx="0" cy="0"/>
        </a:xfrm>
      </p:grpSpPr>
      <p:sp>
        <p:nvSpPr>
          <p:cNvPr id="185" name="Google Shape;185;p33"/>
          <p:cNvSpPr txBox="1"/>
          <p:nvPr>
            <p:ph type="title"/>
          </p:nvPr>
        </p:nvSpPr>
        <p:spPr>
          <a:xfrm>
            <a:off x="457200" y="3117890"/>
            <a:ext cx="10969800" cy="622200"/>
          </a:xfrm>
          <a:prstGeom prst="rect">
            <a:avLst/>
          </a:prstGeom>
          <a:noFill/>
          <a:ln>
            <a:noFill/>
          </a:ln>
        </p:spPr>
        <p:txBody>
          <a:bodyPr anchorCtr="0" anchor="t" bIns="45700" lIns="45700" spcFirstLastPara="1" rIns="45700" wrap="square" tIns="45700">
            <a:normAutofit/>
          </a:bodyPr>
          <a:lstStyle>
            <a:lvl1pPr lvl="0" rtl="0" algn="l">
              <a:lnSpc>
                <a:spcPct val="90000"/>
              </a:lnSpc>
              <a:spcBef>
                <a:spcPts val="1700"/>
              </a:spcBef>
              <a:spcAft>
                <a:spcPts val="0"/>
              </a:spcAft>
              <a:buSzPts val="2400"/>
              <a:buNone/>
              <a:defRPr b="0" sz="2400"/>
            </a:lvl1pPr>
            <a:lvl2pPr lvl="1"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2pPr>
            <a:lvl3pPr lvl="2"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3pPr>
            <a:lvl4pPr lvl="3"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4pPr>
            <a:lvl5pPr lvl="4"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5pPr>
            <a:lvl6pPr lvl="5"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6pPr>
            <a:lvl7pPr lvl="6"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7pPr>
            <a:lvl8pPr lvl="7"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8pPr>
            <a:lvl9pPr lvl="8"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 showMasterSp="0">
  <p:cSld name="Blank white_1_1">
    <p:bg>
      <p:bgPr>
        <a:solidFill>
          <a:schemeClr val="lt1"/>
        </a:solidFill>
      </p:bgPr>
    </p:bg>
    <p:spTree>
      <p:nvGrpSpPr>
        <p:cNvPr id="186" name="Shape 186"/>
        <p:cNvGrpSpPr/>
        <p:nvPr/>
      </p:nvGrpSpPr>
      <p:grpSpPr>
        <a:xfrm>
          <a:off x="0" y="0"/>
          <a:ext cx="0" cy="0"/>
          <a:chOff x="0" y="0"/>
          <a:chExt cx="0" cy="0"/>
        </a:xfrm>
      </p:grpSpPr>
      <p:sp>
        <p:nvSpPr>
          <p:cNvPr id="187" name="Google Shape;187;p34"/>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188" name="Google Shape;188;p3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189" name="Google Shape;189;p3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190" name="Google Shape;190;p3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191" name="Google Shape;191;p3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192" name="Google Shape;192;p34"/>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showMasterSp="0">
  <p:cSld name="Bullet slide 3 col W_1">
    <p:spTree>
      <p:nvGrpSpPr>
        <p:cNvPr id="193" name="Shape 193"/>
        <p:cNvGrpSpPr/>
        <p:nvPr/>
      </p:nvGrpSpPr>
      <p:grpSpPr>
        <a:xfrm>
          <a:off x="0" y="0"/>
          <a:ext cx="0" cy="0"/>
          <a:chOff x="0" y="0"/>
          <a:chExt cx="0" cy="0"/>
        </a:xfrm>
      </p:grpSpPr>
      <p:sp>
        <p:nvSpPr>
          <p:cNvPr id="194" name="Google Shape;194;p35"/>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195" name="Google Shape;195;p35"/>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cxnSp>
        <p:nvCxnSpPr>
          <p:cNvPr id="196" name="Google Shape;196;p35"/>
          <p:cNvCxnSpPr/>
          <p:nvPr/>
        </p:nvCxnSpPr>
        <p:spPr>
          <a:xfrm rot="10800000">
            <a:off x="4037746" y="1600200"/>
            <a:ext cx="0" cy="4241700"/>
          </a:xfrm>
          <a:prstGeom prst="straightConnector1">
            <a:avLst/>
          </a:prstGeom>
          <a:noFill/>
          <a:ln cap="flat" cmpd="sng" w="12700">
            <a:solidFill>
              <a:srgbClr val="DBEDEE"/>
            </a:solidFill>
            <a:prstDash val="solid"/>
            <a:round/>
            <a:headEnd len="sm" w="sm" type="none"/>
            <a:tailEnd len="sm" w="sm" type="none"/>
          </a:ln>
        </p:spPr>
      </p:cxnSp>
      <p:cxnSp>
        <p:nvCxnSpPr>
          <p:cNvPr id="197" name="Google Shape;197;p35"/>
          <p:cNvCxnSpPr/>
          <p:nvPr/>
        </p:nvCxnSpPr>
        <p:spPr>
          <a:xfrm rot="10800000">
            <a:off x="7922402" y="1600200"/>
            <a:ext cx="0" cy="4241700"/>
          </a:xfrm>
          <a:prstGeom prst="straightConnector1">
            <a:avLst/>
          </a:prstGeom>
          <a:noFill/>
          <a:ln cap="flat" cmpd="sng" w="12700">
            <a:solidFill>
              <a:srgbClr val="DBEDEE"/>
            </a:solidFill>
            <a:prstDash val="solid"/>
            <a:round/>
            <a:headEnd len="sm" w="sm" type="none"/>
            <a:tailEnd len="sm" w="sm" type="none"/>
          </a:ln>
        </p:spPr>
      </p:cxnSp>
      <p:sp>
        <p:nvSpPr>
          <p:cNvPr id="198" name="Google Shape;198;p35"/>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199" name="Google Shape;199;p35"/>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200" name="Google Shape;200;p35"/>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01" name="Google Shape;201;p3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202" name="Google Shape;202;p3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203" name="Google Shape;203;p3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204" name="Google Shape;204;p35"/>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1" showMasterSp="0">
  <p:cSld name="Bullet slide 3 col W_1_2">
    <p:bg>
      <p:bgPr>
        <a:solidFill>
          <a:schemeClr val="dk2"/>
        </a:solidFill>
      </p:bgPr>
    </p:bg>
    <p:spTree>
      <p:nvGrpSpPr>
        <p:cNvPr id="205" name="Shape 205"/>
        <p:cNvGrpSpPr/>
        <p:nvPr/>
      </p:nvGrpSpPr>
      <p:grpSpPr>
        <a:xfrm>
          <a:off x="0" y="0"/>
          <a:ext cx="0" cy="0"/>
          <a:chOff x="0" y="0"/>
          <a:chExt cx="0" cy="0"/>
        </a:xfrm>
      </p:grpSpPr>
      <p:sp>
        <p:nvSpPr>
          <p:cNvPr id="206" name="Google Shape;206;p3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07" name="Google Shape;207;p36"/>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208" name="Google Shape;208;p36"/>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209" name="Google Shape;209;p36"/>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210" name="Google Shape;210;p36"/>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11" name="Google Shape;211;p3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212" name="Google Shape;212;p3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213" name="Google Shape;213;p3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214" name="Google Shape;214;p36"/>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3 column" showMasterSp="0">
  <p:cSld name="Bullet slide 3 col W_1_1">
    <p:bg>
      <p:bgPr>
        <a:solidFill>
          <a:schemeClr val="lt1"/>
        </a:solidFill>
      </p:bgPr>
    </p:bg>
    <p:spTree>
      <p:nvGrpSpPr>
        <p:cNvPr id="215" name="Shape 215"/>
        <p:cNvGrpSpPr/>
        <p:nvPr/>
      </p:nvGrpSpPr>
      <p:grpSpPr>
        <a:xfrm>
          <a:off x="0" y="0"/>
          <a:ext cx="0" cy="0"/>
          <a:chOff x="0" y="0"/>
          <a:chExt cx="0" cy="0"/>
        </a:xfrm>
      </p:grpSpPr>
      <p:sp>
        <p:nvSpPr>
          <p:cNvPr id="216" name="Google Shape;216;p37"/>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17" name="Google Shape;217;p37"/>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cxnSp>
        <p:nvCxnSpPr>
          <p:cNvPr id="218" name="Google Shape;218;p37"/>
          <p:cNvCxnSpPr/>
          <p:nvPr/>
        </p:nvCxnSpPr>
        <p:spPr>
          <a:xfrm rot="10800000">
            <a:off x="4037746" y="1600200"/>
            <a:ext cx="0" cy="4241700"/>
          </a:xfrm>
          <a:prstGeom prst="straightConnector1">
            <a:avLst/>
          </a:prstGeom>
          <a:noFill/>
          <a:ln cap="flat" cmpd="sng" w="12700">
            <a:solidFill>
              <a:srgbClr val="005993"/>
            </a:solidFill>
            <a:prstDash val="solid"/>
            <a:round/>
            <a:headEnd len="sm" w="sm" type="none"/>
            <a:tailEnd len="sm" w="sm" type="none"/>
          </a:ln>
        </p:spPr>
      </p:cxnSp>
      <p:cxnSp>
        <p:nvCxnSpPr>
          <p:cNvPr id="219" name="Google Shape;219;p37"/>
          <p:cNvCxnSpPr/>
          <p:nvPr/>
        </p:nvCxnSpPr>
        <p:spPr>
          <a:xfrm rot="10800000">
            <a:off x="7922402" y="1600200"/>
            <a:ext cx="0" cy="4241700"/>
          </a:xfrm>
          <a:prstGeom prst="straightConnector1">
            <a:avLst/>
          </a:prstGeom>
          <a:noFill/>
          <a:ln cap="flat" cmpd="sng" w="12700">
            <a:solidFill>
              <a:srgbClr val="005993"/>
            </a:solidFill>
            <a:prstDash val="solid"/>
            <a:round/>
            <a:headEnd len="sm" w="sm" type="none"/>
            <a:tailEnd len="sm" w="sm" type="none"/>
          </a:ln>
        </p:spPr>
      </p:cxnSp>
      <p:sp>
        <p:nvSpPr>
          <p:cNvPr id="220" name="Google Shape;220;p37"/>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221" name="Google Shape;221;p37"/>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222" name="Google Shape;222;p3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23" name="Google Shape;223;p3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224" name="Google Shape;224;p3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225" name="Google Shape;225;p3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226" name="Google Shape;226;p37"/>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1" showMasterSp="0">
  <p:cSld name="Title Light Photo_1">
    <p:bg>
      <p:bgPr>
        <a:solidFill>
          <a:schemeClr val="dk2"/>
        </a:solidFill>
      </p:bgPr>
    </p:bg>
    <p:spTree>
      <p:nvGrpSpPr>
        <p:cNvPr id="230" name="Shape 230"/>
        <p:cNvGrpSpPr/>
        <p:nvPr/>
      </p:nvGrpSpPr>
      <p:grpSpPr>
        <a:xfrm>
          <a:off x="0" y="0"/>
          <a:ext cx="0" cy="0"/>
          <a:chOff x="0" y="0"/>
          <a:chExt cx="0" cy="0"/>
        </a:xfrm>
      </p:grpSpPr>
      <p:sp>
        <p:nvSpPr>
          <p:cNvPr id="231" name="Google Shape;231;p39"/>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32" name="Google Shape;232;p39"/>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233" name="Google Shape;233;p39"/>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3" showMasterSp="0">
  <p:cSld name="Title Light Photo_1_2">
    <p:bg>
      <p:bgPr>
        <a:solidFill>
          <a:schemeClr val="dk2"/>
        </a:solid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36" name="Google Shape;236;p40"/>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2" showMasterSp="0">
  <p:cSld name="Title Light Photo_1_1">
    <p:bg>
      <p:bgPr>
        <a:solidFill>
          <a:schemeClr val="dk2"/>
        </a:solidFill>
      </p:bgPr>
    </p:bg>
    <p:spTree>
      <p:nvGrpSpPr>
        <p:cNvPr id="237" name="Shape 237"/>
        <p:cNvGrpSpPr/>
        <p:nvPr/>
      </p:nvGrpSpPr>
      <p:grpSpPr>
        <a:xfrm>
          <a:off x="0" y="0"/>
          <a:ext cx="0" cy="0"/>
          <a:chOff x="0" y="0"/>
          <a:chExt cx="0" cy="0"/>
        </a:xfrm>
      </p:grpSpPr>
      <p:sp>
        <p:nvSpPr>
          <p:cNvPr id="238" name="Google Shape;238;p41"/>
          <p:cNvSpPr txBox="1"/>
          <p:nvPr>
            <p:ph type="title"/>
          </p:nvPr>
        </p:nvSpPr>
        <p:spPr>
          <a:xfrm>
            <a:off x="457200" y="3554775"/>
            <a:ext cx="94407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39" name="Google Shape;239;p41"/>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240" name="Google Shape;240;p41"/>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p:cSld name="Title Dark_2">
    <p:bg>
      <p:bgPr>
        <a:solidFill>
          <a:schemeClr val="lt1"/>
        </a:solidFill>
      </p:bgPr>
    </p:bg>
    <p:spTree>
      <p:nvGrpSpPr>
        <p:cNvPr id="18" name="Shape 18"/>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p:cSld name="Title Dark_2">
    <p:bg>
      <p:bgPr>
        <a:solidFill>
          <a:schemeClr val="lt1"/>
        </a:solidFill>
      </p:bgPr>
    </p:bg>
    <p:spTree>
      <p:nvGrpSpPr>
        <p:cNvPr id="241" name="Shape 24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1">
  <p:cSld name="Title Dark_1">
    <p:bg>
      <p:bgPr>
        <a:solidFill>
          <a:schemeClr val="lt1"/>
        </a:solidFill>
      </p:bgPr>
    </p:bg>
    <p:spTree>
      <p:nvGrpSpPr>
        <p:cNvPr id="242" name="Shape 242"/>
        <p:cNvGrpSpPr/>
        <p:nvPr/>
      </p:nvGrpSpPr>
      <p:grpSpPr>
        <a:xfrm>
          <a:off x="0" y="0"/>
          <a:ext cx="0" cy="0"/>
          <a:chOff x="0" y="0"/>
          <a:chExt cx="0" cy="0"/>
        </a:xfrm>
      </p:grpSpPr>
      <p:sp>
        <p:nvSpPr>
          <p:cNvPr id="243" name="Google Shape;243;p43"/>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44" name="Google Shape;244;p43"/>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photo option 1 ">
  <p:cSld name="Title Dark_1_3">
    <p:bg>
      <p:bgPr>
        <a:solidFill>
          <a:schemeClr val="lt1"/>
        </a:solidFill>
      </p:bgPr>
    </p:bg>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dk1"/>
              </a:buClr>
              <a:buSzPts val="9000"/>
              <a:buFont typeface="AvenirNext forINTUIT W05 Demi"/>
              <a:buNone/>
              <a:defRPr sz="90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47" name="Google Shape;247;p44"/>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248" name="Google Shape;248;p44"/>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4">
  <p:cSld name="Title Dark_1_2">
    <p:bg>
      <p:bgPr>
        <a:solidFill>
          <a:schemeClr val="lt1"/>
        </a:solidFill>
      </p:bgPr>
    </p:bg>
    <p:spTree>
      <p:nvGrpSpPr>
        <p:cNvPr id="249" name="Shape 249"/>
        <p:cNvGrpSpPr/>
        <p:nvPr/>
      </p:nvGrpSpPr>
      <p:grpSpPr>
        <a:xfrm>
          <a:off x="0" y="0"/>
          <a:ext cx="0" cy="0"/>
          <a:chOff x="0" y="0"/>
          <a:chExt cx="0" cy="0"/>
        </a:xfrm>
      </p:grpSpPr>
      <p:sp>
        <p:nvSpPr>
          <p:cNvPr id="250" name="Google Shape;250;p45"/>
          <p:cNvSpPr txBox="1"/>
          <p:nvPr>
            <p:ph type="title"/>
          </p:nvPr>
        </p:nvSpPr>
        <p:spPr>
          <a:xfrm>
            <a:off x="457200" y="3935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51" name="Google Shape;251;p45"/>
          <p:cNvSpPr txBox="1"/>
          <p:nvPr>
            <p:ph idx="1" type="body"/>
          </p:nvPr>
        </p:nvSpPr>
        <p:spPr>
          <a:xfrm>
            <a:off x="457200" y="5160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252" name="Google Shape;252;p45"/>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2">
  <p:cSld name="Title Dark_1_1">
    <p:bg>
      <p:bgPr>
        <a:solidFill>
          <a:schemeClr val="lt1"/>
        </a:solidFill>
      </p:bgPr>
    </p:bg>
    <p:spTree>
      <p:nvGrpSpPr>
        <p:cNvPr id="253" name="Shape 253"/>
        <p:cNvGrpSpPr/>
        <p:nvPr/>
      </p:nvGrpSpPr>
      <p:grpSpPr>
        <a:xfrm>
          <a:off x="0" y="0"/>
          <a:ext cx="0" cy="0"/>
          <a:chOff x="0" y="0"/>
          <a:chExt cx="0" cy="0"/>
        </a:xfrm>
      </p:grpSpPr>
      <p:sp>
        <p:nvSpPr>
          <p:cNvPr id="254" name="Google Shape;254;p46"/>
          <p:cNvSpPr txBox="1"/>
          <p:nvPr>
            <p:ph type="title"/>
          </p:nvPr>
        </p:nvSpPr>
        <p:spPr>
          <a:xfrm>
            <a:off x="457200" y="3554775"/>
            <a:ext cx="91446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SzPts val="4800"/>
              <a:buFont typeface="AvenirNext forINTUIT W05 Demi"/>
              <a:buNone/>
              <a:defRPr sz="4800">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55" name="Google Shape;255;p46"/>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256" name="Google Shape;256;p46"/>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Fig" showMasterSp="0">
  <p:cSld name="Agenda Dk Blu 44">
    <p:spTree>
      <p:nvGrpSpPr>
        <p:cNvPr id="257" name="Shape 257"/>
        <p:cNvGrpSpPr/>
        <p:nvPr/>
      </p:nvGrpSpPr>
      <p:grpSpPr>
        <a:xfrm>
          <a:off x="0" y="0"/>
          <a:ext cx="0" cy="0"/>
          <a:chOff x="0" y="0"/>
          <a:chExt cx="0" cy="0"/>
        </a:xfrm>
      </p:grpSpPr>
      <p:sp>
        <p:nvSpPr>
          <p:cNvPr id="258" name="Google Shape;258;p47"/>
          <p:cNvSpPr/>
          <p:nvPr/>
        </p:nvSpPr>
        <p:spPr>
          <a:xfrm>
            <a:off x="0" y="0"/>
            <a:ext cx="43020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259" name="Google Shape;259;p47"/>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60" name="Google Shape;260;p47"/>
          <p:cNvSpPr txBox="1"/>
          <p:nvPr>
            <p:ph idx="1" type="body"/>
          </p:nvPr>
        </p:nvSpPr>
        <p:spPr>
          <a:xfrm>
            <a:off x="4831075" y="1224150"/>
            <a:ext cx="66348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261" name="Google Shape;261;p4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62" name="Google Shape;262;p4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263" name="Shape 263"/>
        <p:cNvGrpSpPr/>
        <p:nvPr/>
      </p:nvGrpSpPr>
      <p:grpSpPr>
        <a:xfrm>
          <a:off x="0" y="0"/>
          <a:ext cx="0" cy="0"/>
          <a:chOff x="0" y="0"/>
          <a:chExt cx="0" cy="0"/>
        </a:xfrm>
      </p:grpSpPr>
      <p:sp>
        <p:nvSpPr>
          <p:cNvPr id="264" name="Google Shape;264;p48"/>
          <p:cNvSpPr txBox="1"/>
          <p:nvPr>
            <p:ph type="title"/>
          </p:nvPr>
        </p:nvSpPr>
        <p:spPr>
          <a:xfrm>
            <a:off x="457200" y="548640"/>
            <a:ext cx="112029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5" name="Google Shape;265;p4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66" name="Google Shape;266;p4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267" name="Google Shape;267;p4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Fig" showMasterSp="0">
  <p:cSld name="Agenda Dk Blu 44_1">
    <p:spTree>
      <p:nvGrpSpPr>
        <p:cNvPr id="268" name="Shape 268"/>
        <p:cNvGrpSpPr/>
        <p:nvPr/>
      </p:nvGrpSpPr>
      <p:grpSpPr>
        <a:xfrm>
          <a:off x="0" y="0"/>
          <a:ext cx="0" cy="0"/>
          <a:chOff x="0" y="0"/>
          <a:chExt cx="0" cy="0"/>
        </a:xfrm>
      </p:grpSpPr>
      <p:sp>
        <p:nvSpPr>
          <p:cNvPr id="269" name="Google Shape;269;p49"/>
          <p:cNvSpPr/>
          <p:nvPr/>
        </p:nvSpPr>
        <p:spPr>
          <a:xfrm>
            <a:off x="0" y="0"/>
            <a:ext cx="78867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270" name="Google Shape;270;p49"/>
          <p:cNvSpPr txBox="1"/>
          <p:nvPr>
            <p:ph type="title"/>
          </p:nvPr>
        </p:nvSpPr>
        <p:spPr>
          <a:xfrm>
            <a:off x="457200" y="1800350"/>
            <a:ext cx="68142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71" name="Google Shape;271;p49"/>
          <p:cNvSpPr txBox="1"/>
          <p:nvPr>
            <p:ph idx="1" type="body"/>
          </p:nvPr>
        </p:nvSpPr>
        <p:spPr>
          <a:xfrm>
            <a:off x="8222800" y="1224150"/>
            <a:ext cx="35955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272" name="Google Shape;272;p49"/>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73" name="Google Shape;273;p4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274" name="Google Shape;274;p4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ofu 44" showMasterSp="0">
  <p:cSld name="Agenda Tofu 44">
    <p:spTree>
      <p:nvGrpSpPr>
        <p:cNvPr id="275" name="Shape 275"/>
        <p:cNvGrpSpPr/>
        <p:nvPr/>
      </p:nvGrpSpPr>
      <p:grpSpPr>
        <a:xfrm>
          <a:off x="0" y="0"/>
          <a:ext cx="0" cy="0"/>
          <a:chOff x="0" y="0"/>
          <a:chExt cx="0" cy="0"/>
        </a:xfrm>
      </p:grpSpPr>
      <p:sp>
        <p:nvSpPr>
          <p:cNvPr id="276" name="Google Shape;276;p50"/>
          <p:cNvSpPr/>
          <p:nvPr/>
        </p:nvSpPr>
        <p:spPr>
          <a:xfrm>
            <a:off x="0" y="0"/>
            <a:ext cx="4302000" cy="68580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277" name="Google Shape;277;p50"/>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14324F"/>
              </a:buClr>
              <a:buSzPts val="4400"/>
              <a:buFont typeface="AvenirNext forINTUIT W05 Demi"/>
              <a:buNone/>
              <a:defRPr sz="4400">
                <a:solidFill>
                  <a:srgbClr val="14324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2pPr>
            <a:lvl3pPr lvl="2"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3pPr>
            <a:lvl4pPr lvl="3"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4pPr>
            <a:lvl5pPr lvl="4"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5pPr>
            <a:lvl6pPr lvl="5"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6pPr>
            <a:lvl7pPr lvl="6"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7pPr>
            <a:lvl8pPr lvl="7"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8pPr>
            <a:lvl9pPr lvl="8"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9pPr>
          </a:lstStyle>
          <a:p/>
        </p:txBody>
      </p:sp>
      <p:sp>
        <p:nvSpPr>
          <p:cNvPr id="278" name="Google Shape;278;p50"/>
          <p:cNvSpPr txBox="1"/>
          <p:nvPr>
            <p:ph idx="1" type="body"/>
          </p:nvPr>
        </p:nvSpPr>
        <p:spPr>
          <a:xfrm>
            <a:off x="4831080" y="1224150"/>
            <a:ext cx="62679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279" name="Google Shape;279;p5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80" name="Google Shape;280;p5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281" name="Google Shape;281;p5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ale" showMasterSp="0">
  <p:cSld name="Band Kale 50">
    <p:bg>
      <p:bgPr>
        <a:solidFill>
          <a:schemeClr val="accent4"/>
        </a:solidFill>
      </p:bgPr>
    </p:bg>
    <p:spTree>
      <p:nvGrpSpPr>
        <p:cNvPr id="282" name="Shape 282"/>
        <p:cNvGrpSpPr/>
        <p:nvPr/>
      </p:nvGrpSpPr>
      <p:grpSpPr>
        <a:xfrm>
          <a:off x="0" y="0"/>
          <a:ext cx="0" cy="0"/>
          <a:chOff x="0" y="0"/>
          <a:chExt cx="0" cy="0"/>
        </a:xfrm>
      </p:grpSpPr>
      <p:sp>
        <p:nvSpPr>
          <p:cNvPr id="283" name="Google Shape;283;p51"/>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dk1"/>
              </a:buClr>
              <a:buSzPts val="4800"/>
              <a:buFont typeface="AvenirNext forINTUIT W05 Demi"/>
              <a:buNone/>
              <a:defRPr sz="48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84" name="Google Shape;284;p5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85" name="Google Shape;285;p5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1">
  <p:cSld name="Title Dark_1">
    <p:bg>
      <p:bgPr>
        <a:solidFill>
          <a:schemeClr val="lt1"/>
        </a:solidFill>
      </p:bgPr>
    </p:bg>
    <p:spTree>
      <p:nvGrpSpPr>
        <p:cNvPr id="19" name="Shape 19"/>
        <p:cNvGrpSpPr/>
        <p:nvPr/>
      </p:nvGrpSpPr>
      <p:grpSpPr>
        <a:xfrm>
          <a:off x="0" y="0"/>
          <a:ext cx="0" cy="0"/>
          <a:chOff x="0" y="0"/>
          <a:chExt cx="0" cy="0"/>
        </a:xfrm>
      </p:grpSpPr>
      <p:sp>
        <p:nvSpPr>
          <p:cNvPr id="20" name="Google Shape;20;p6"/>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1" name="Google Shape;21;p6"/>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iwi-50" showMasterSp="0">
  <p:cSld name="Band Kale 50_3">
    <p:bg>
      <p:bgPr>
        <a:solidFill>
          <a:schemeClr val="accent2"/>
        </a:solidFill>
      </p:bgPr>
    </p:bg>
    <p:spTree>
      <p:nvGrpSpPr>
        <p:cNvPr id="286" name="Shape 286"/>
        <p:cNvGrpSpPr/>
        <p:nvPr/>
      </p:nvGrpSpPr>
      <p:grpSpPr>
        <a:xfrm>
          <a:off x="0" y="0"/>
          <a:ext cx="0" cy="0"/>
          <a:chOff x="0" y="0"/>
          <a:chExt cx="0" cy="0"/>
        </a:xfrm>
      </p:grpSpPr>
      <p:sp>
        <p:nvSpPr>
          <p:cNvPr id="287" name="Google Shape;287;p52"/>
          <p:cNvSpPr txBox="1"/>
          <p:nvPr>
            <p:ph type="title"/>
          </p:nvPr>
        </p:nvSpPr>
        <p:spPr>
          <a:xfrm>
            <a:off x="457200" y="1549045"/>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88" name="Google Shape;288;p5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89" name="Google Shape;289;p5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gave 50" showMasterSp="0">
  <p:cSld name="Band Kale 50_3_1">
    <p:bg>
      <p:bgPr>
        <a:solidFill>
          <a:schemeClr val="accent3"/>
        </a:solidFill>
      </p:bgPr>
    </p:bg>
    <p:spTree>
      <p:nvGrpSpPr>
        <p:cNvPr id="290" name="Shape 290"/>
        <p:cNvGrpSpPr/>
        <p:nvPr/>
      </p:nvGrpSpPr>
      <p:grpSpPr>
        <a:xfrm>
          <a:off x="0" y="0"/>
          <a:ext cx="0" cy="0"/>
          <a:chOff x="0" y="0"/>
          <a:chExt cx="0" cy="0"/>
        </a:xfrm>
      </p:grpSpPr>
      <p:sp>
        <p:nvSpPr>
          <p:cNvPr id="291" name="Google Shape;291;p53"/>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92" name="Google Shape;292;p5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93" name="Google Shape;293;p5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ig" showMasterSp="0">
  <p:cSld name="Band Kale 50_2">
    <p:bg>
      <p:bgPr>
        <a:solidFill>
          <a:schemeClr val="lt1"/>
        </a:solidFill>
      </p:bgPr>
    </p:bg>
    <p:spTree>
      <p:nvGrpSpPr>
        <p:cNvPr id="294" name="Shape 294"/>
        <p:cNvGrpSpPr/>
        <p:nvPr/>
      </p:nvGrpSpPr>
      <p:grpSpPr>
        <a:xfrm>
          <a:off x="0" y="0"/>
          <a:ext cx="0" cy="0"/>
          <a:chOff x="0" y="0"/>
          <a:chExt cx="0" cy="0"/>
        </a:xfrm>
      </p:grpSpPr>
      <p:sp>
        <p:nvSpPr>
          <p:cNvPr id="295" name="Google Shape;295;p54"/>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296" name="Google Shape;296;p5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297" name="Google Shape;297;p5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298" name="Google Shape;298;p5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ofu" showMasterSp="0">
  <p:cSld name="Band Tofu 50 ">
    <p:bg>
      <p:bgPr>
        <a:solidFill>
          <a:schemeClr val="dk2"/>
        </a:solidFill>
      </p:bgPr>
    </p:bg>
    <p:spTree>
      <p:nvGrpSpPr>
        <p:cNvPr id="299" name="Shape 299"/>
        <p:cNvGrpSpPr/>
        <p:nvPr/>
      </p:nvGrpSpPr>
      <p:grpSpPr>
        <a:xfrm>
          <a:off x="0" y="0"/>
          <a:ext cx="0" cy="0"/>
          <a:chOff x="0" y="0"/>
          <a:chExt cx="0" cy="0"/>
        </a:xfrm>
      </p:grpSpPr>
      <p:sp>
        <p:nvSpPr>
          <p:cNvPr id="300" name="Google Shape;300;p55"/>
          <p:cNvSpPr txBox="1"/>
          <p:nvPr>
            <p:ph type="title"/>
          </p:nvPr>
        </p:nvSpPr>
        <p:spPr>
          <a:xfrm>
            <a:off x="457200" y="1645602"/>
            <a:ext cx="10969800" cy="35667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01" name="Google Shape;301;p5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02" name="Google Shape;302;p5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303" name="Google Shape;303;p5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Fig-120" showMasterSp="0">
  <p:cSld name="Quote Dk Blu 36">
    <p:bg>
      <p:bgPr>
        <a:solidFill>
          <a:schemeClr val="lt1"/>
        </a:solidFill>
      </p:bgPr>
    </p:bg>
    <p:spTree>
      <p:nvGrpSpPr>
        <p:cNvPr id="304" name="Shape 304"/>
        <p:cNvGrpSpPr/>
        <p:nvPr/>
      </p:nvGrpSpPr>
      <p:grpSpPr>
        <a:xfrm>
          <a:off x="0" y="0"/>
          <a:ext cx="0" cy="0"/>
          <a:chOff x="0" y="0"/>
          <a:chExt cx="0" cy="0"/>
        </a:xfrm>
      </p:grpSpPr>
      <p:sp>
        <p:nvSpPr>
          <p:cNvPr id="305" name="Google Shape;305;p56"/>
          <p:cNvSpPr txBox="1"/>
          <p:nvPr>
            <p:ph type="title"/>
          </p:nvPr>
        </p:nvSpPr>
        <p:spPr>
          <a:xfrm>
            <a:off x="457200" y="1709366"/>
            <a:ext cx="10969800" cy="34392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dk1"/>
              </a:buClr>
              <a:buSzPts val="3800"/>
              <a:buFont typeface="AvenirNext forINTUIT W05 Medium"/>
              <a:buNone/>
              <a:defRPr sz="3800">
                <a:solidFill>
                  <a:schemeClr val="dk1"/>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06" name="Google Shape;306;p5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07" name="Google Shape;307;p5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308" name="Google Shape;308;p5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ofu-100" showMasterSp="0">
  <p:cSld name="Quote Tofu 36">
    <p:bg>
      <p:bgPr>
        <a:solidFill>
          <a:schemeClr val="dk2"/>
        </a:solidFill>
      </p:bgPr>
    </p:bg>
    <p:spTree>
      <p:nvGrpSpPr>
        <p:cNvPr id="309" name="Shape 309"/>
        <p:cNvGrpSpPr/>
        <p:nvPr/>
      </p:nvGrpSpPr>
      <p:grpSpPr>
        <a:xfrm>
          <a:off x="0" y="0"/>
          <a:ext cx="0" cy="0"/>
          <a:chOff x="0" y="0"/>
          <a:chExt cx="0" cy="0"/>
        </a:xfrm>
      </p:grpSpPr>
      <p:sp>
        <p:nvSpPr>
          <p:cNvPr id="310" name="Google Shape;310;p57"/>
          <p:cNvSpPr txBox="1"/>
          <p:nvPr>
            <p:ph type="title"/>
          </p:nvPr>
        </p:nvSpPr>
        <p:spPr>
          <a:xfrm>
            <a:off x="457200" y="1800344"/>
            <a:ext cx="10969800" cy="3257400"/>
          </a:xfrm>
          <a:prstGeom prst="rect">
            <a:avLst/>
          </a:prstGeom>
          <a:no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Clr>
                <a:srgbClr val="0D333F"/>
              </a:buClr>
              <a:buSzPts val="3800"/>
              <a:buFont typeface="AvenirNext forINTUIT W05 Medium"/>
              <a:buNone/>
              <a:defRPr sz="3800">
                <a:solidFill>
                  <a:srgbClr val="0D333F"/>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11" name="Google Shape;311;p5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12" name="Google Shape;312;p5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313" name="Google Shape;313;p5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showMasterSp="0">
  <p:cSld name="Bullet slide 1_1">
    <p:spTree>
      <p:nvGrpSpPr>
        <p:cNvPr id="314" name="Shape 314"/>
        <p:cNvGrpSpPr/>
        <p:nvPr/>
      </p:nvGrpSpPr>
      <p:grpSpPr>
        <a:xfrm>
          <a:off x="0" y="0"/>
          <a:ext cx="0" cy="0"/>
          <a:chOff x="0" y="0"/>
          <a:chExt cx="0" cy="0"/>
        </a:xfrm>
      </p:grpSpPr>
      <p:sp>
        <p:nvSpPr>
          <p:cNvPr id="315" name="Google Shape;315;p58"/>
          <p:cNvSpPr txBox="1"/>
          <p:nvPr>
            <p:ph type="title"/>
          </p:nvPr>
        </p:nvSpPr>
        <p:spPr>
          <a:xfrm>
            <a:off x="466825" y="96612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16" name="Google Shape;316;p58"/>
          <p:cNvSpPr txBox="1"/>
          <p:nvPr>
            <p:ph idx="1" type="body"/>
          </p:nvPr>
        </p:nvSpPr>
        <p:spPr>
          <a:xfrm>
            <a:off x="561975" y="1917950"/>
            <a:ext cx="10998900" cy="40422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lt1"/>
              </a:buClr>
              <a:buSzPts val="1800"/>
              <a:buChar char="•"/>
              <a:defRPr sz="1800">
                <a:solidFill>
                  <a:schemeClr val="lt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lt1"/>
              </a:buClr>
              <a:buSzPts val="1600"/>
              <a:buChar char="•"/>
              <a:defRPr sz="1600">
                <a:solidFill>
                  <a:schemeClr val="lt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9pPr>
          </a:lstStyle>
          <a:p/>
        </p:txBody>
      </p:sp>
      <p:sp>
        <p:nvSpPr>
          <p:cNvPr id="317" name="Google Shape;317;p58"/>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18" name="Google Shape;318;p5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19" name="Google Shape;319;p58"/>
          <p:cNvSpPr txBox="1"/>
          <p:nvPr>
            <p:ph idx="2" type="title"/>
          </p:nvPr>
        </p:nvSpPr>
        <p:spPr>
          <a:xfrm>
            <a:off x="466813" y="30807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accent2"/>
              </a:buClr>
              <a:buSzPts val="1600"/>
              <a:buFont typeface="Avenir Next For Intuit"/>
              <a:buNone/>
              <a:defRPr sz="1600">
                <a:solidFill>
                  <a:schemeClr val="accent2"/>
                </a:solidFill>
              </a:defRPr>
            </a:lvl1pPr>
            <a:lvl2pPr lvl="1" rtl="0" algn="l">
              <a:lnSpc>
                <a:spcPct val="100000"/>
              </a:lnSpc>
              <a:spcBef>
                <a:spcPts val="0"/>
              </a:spcBef>
              <a:spcAft>
                <a:spcPts val="0"/>
              </a:spcAft>
              <a:buClr>
                <a:schemeClr val="accent2"/>
              </a:buClr>
              <a:buSzPts val="300"/>
              <a:buNone/>
              <a:defRPr sz="100">
                <a:solidFill>
                  <a:schemeClr val="accent2"/>
                </a:solidFill>
              </a:defRPr>
            </a:lvl2pPr>
            <a:lvl3pPr lvl="2" rtl="0" algn="l">
              <a:lnSpc>
                <a:spcPct val="100000"/>
              </a:lnSpc>
              <a:spcBef>
                <a:spcPts val="0"/>
              </a:spcBef>
              <a:spcAft>
                <a:spcPts val="0"/>
              </a:spcAft>
              <a:buClr>
                <a:schemeClr val="accent2"/>
              </a:buClr>
              <a:buSzPts val="300"/>
              <a:buNone/>
              <a:defRPr sz="100">
                <a:solidFill>
                  <a:schemeClr val="accent2"/>
                </a:solidFill>
              </a:defRPr>
            </a:lvl3pPr>
            <a:lvl4pPr lvl="3" rtl="0" algn="l">
              <a:lnSpc>
                <a:spcPct val="100000"/>
              </a:lnSpc>
              <a:spcBef>
                <a:spcPts val="0"/>
              </a:spcBef>
              <a:spcAft>
                <a:spcPts val="0"/>
              </a:spcAft>
              <a:buClr>
                <a:schemeClr val="accent2"/>
              </a:buClr>
              <a:buSzPts val="300"/>
              <a:buNone/>
              <a:defRPr sz="100">
                <a:solidFill>
                  <a:schemeClr val="accent2"/>
                </a:solidFill>
              </a:defRPr>
            </a:lvl4pPr>
            <a:lvl5pPr lvl="4" rtl="0" algn="l">
              <a:lnSpc>
                <a:spcPct val="100000"/>
              </a:lnSpc>
              <a:spcBef>
                <a:spcPts val="0"/>
              </a:spcBef>
              <a:spcAft>
                <a:spcPts val="0"/>
              </a:spcAft>
              <a:buClr>
                <a:schemeClr val="accent2"/>
              </a:buClr>
              <a:buSzPts val="300"/>
              <a:buNone/>
              <a:defRPr sz="100">
                <a:solidFill>
                  <a:schemeClr val="accent2"/>
                </a:solidFill>
              </a:defRPr>
            </a:lvl5pPr>
            <a:lvl6pPr lvl="5" rtl="0" algn="l">
              <a:lnSpc>
                <a:spcPct val="100000"/>
              </a:lnSpc>
              <a:spcBef>
                <a:spcPts val="0"/>
              </a:spcBef>
              <a:spcAft>
                <a:spcPts val="0"/>
              </a:spcAft>
              <a:buClr>
                <a:schemeClr val="accent2"/>
              </a:buClr>
              <a:buSzPts val="300"/>
              <a:buNone/>
              <a:defRPr sz="100">
                <a:solidFill>
                  <a:schemeClr val="accent2"/>
                </a:solidFill>
              </a:defRPr>
            </a:lvl6pPr>
            <a:lvl7pPr lvl="6" rtl="0" algn="l">
              <a:lnSpc>
                <a:spcPct val="100000"/>
              </a:lnSpc>
              <a:spcBef>
                <a:spcPts val="0"/>
              </a:spcBef>
              <a:spcAft>
                <a:spcPts val="0"/>
              </a:spcAft>
              <a:buClr>
                <a:schemeClr val="accent2"/>
              </a:buClr>
              <a:buSzPts val="300"/>
              <a:buNone/>
              <a:defRPr sz="100">
                <a:solidFill>
                  <a:schemeClr val="accent2"/>
                </a:solidFill>
              </a:defRPr>
            </a:lvl7pPr>
            <a:lvl8pPr lvl="7" rtl="0" algn="l">
              <a:lnSpc>
                <a:spcPct val="100000"/>
              </a:lnSpc>
              <a:spcBef>
                <a:spcPts val="0"/>
              </a:spcBef>
              <a:spcAft>
                <a:spcPts val="0"/>
              </a:spcAft>
              <a:buClr>
                <a:schemeClr val="accent2"/>
              </a:buClr>
              <a:buSzPts val="300"/>
              <a:buNone/>
              <a:defRPr sz="100">
                <a:solidFill>
                  <a:schemeClr val="accent2"/>
                </a:solidFill>
              </a:defRPr>
            </a:lvl8pPr>
            <a:lvl9pPr lvl="8" rtl="0" algn="l">
              <a:lnSpc>
                <a:spcPct val="100000"/>
              </a:lnSpc>
              <a:spcBef>
                <a:spcPts val="0"/>
              </a:spcBef>
              <a:spcAft>
                <a:spcPts val="0"/>
              </a:spcAft>
              <a:buClr>
                <a:schemeClr val="accent2"/>
              </a:buClr>
              <a:buSzPts val="300"/>
              <a:buNone/>
              <a:defRPr sz="100">
                <a:solidFill>
                  <a:schemeClr val="accent2"/>
                </a:solidFill>
              </a:defRPr>
            </a:lvl9pPr>
          </a:lstStyle>
          <a:p/>
        </p:txBody>
      </p:sp>
    </p:spTree>
  </p:cSld>
  <p:clrMapOvr>
    <a:masterClrMapping/>
  </p:clrMapOvr>
  <p:extLst>
    <p:ext uri="{DCECCB84-F9BA-43D5-87BE-67443E8EF086}">
      <p15:sldGuideLst>
        <p15:guide id="1" pos="7378">
          <p15:clr>
            <a:srgbClr val="FA7B17"/>
          </p15:clr>
        </p15:guide>
        <p15:guide id="2" orient="horz" pos="4176">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showMasterSp="0">
  <p:cSld name="Bullet slide 1_1_1">
    <p:bg>
      <p:bgPr>
        <a:solidFill>
          <a:schemeClr val="lt1"/>
        </a:solidFill>
      </p:bgPr>
    </p:bg>
    <p:spTree>
      <p:nvGrpSpPr>
        <p:cNvPr id="320" name="Shape 320"/>
        <p:cNvGrpSpPr/>
        <p:nvPr/>
      </p:nvGrpSpPr>
      <p:grpSpPr>
        <a:xfrm>
          <a:off x="0" y="0"/>
          <a:ext cx="0" cy="0"/>
          <a:chOff x="0" y="0"/>
          <a:chExt cx="0" cy="0"/>
        </a:xfrm>
      </p:grpSpPr>
      <p:sp>
        <p:nvSpPr>
          <p:cNvPr id="321" name="Google Shape;321;p59"/>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22" name="Google Shape;322;p59"/>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323" name="Google Shape;323;p59"/>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24" name="Google Shape;324;p5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325" name="Google Shape;325;p5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26" name="Google Shape;326;p5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27" name="Google Shape;327;p59"/>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 eyebrow" showMasterSp="0">
  <p:cSld name="Bullet slide 1_1_1_1">
    <p:bg>
      <p:bgPr>
        <a:solidFill>
          <a:schemeClr val="lt1"/>
        </a:solidFill>
      </p:bgPr>
    </p:bg>
    <p:spTree>
      <p:nvGrpSpPr>
        <p:cNvPr id="328" name="Shape 328"/>
        <p:cNvGrpSpPr/>
        <p:nvPr/>
      </p:nvGrpSpPr>
      <p:grpSpPr>
        <a:xfrm>
          <a:off x="0" y="0"/>
          <a:ext cx="0" cy="0"/>
          <a:chOff x="0" y="0"/>
          <a:chExt cx="0" cy="0"/>
        </a:xfrm>
      </p:grpSpPr>
      <p:sp>
        <p:nvSpPr>
          <p:cNvPr id="329" name="Google Shape;329;p60"/>
          <p:cNvSpPr txBox="1"/>
          <p:nvPr>
            <p:ph type="title"/>
          </p:nvPr>
        </p:nvSpPr>
        <p:spPr>
          <a:xfrm>
            <a:off x="457200" y="786384"/>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30" name="Google Shape;330;p60"/>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331" name="Google Shape;331;p6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cxnSp>
        <p:nvCxnSpPr>
          <p:cNvPr id="332" name="Google Shape;332;p60"/>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33" name="Google Shape;333;p6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extLst>
    <p:ext uri="{DCECCB84-F9BA-43D5-87BE-67443E8EF086}">
      <p15:sldGuideLst>
        <p15:guide id="1" orient="horz" pos="4176">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 eyebrow" showMasterSp="0">
  <p:cSld name="Bullet slide 1 + eyebrow_1">
    <p:spTree>
      <p:nvGrpSpPr>
        <p:cNvPr id="334" name="Shape 334"/>
        <p:cNvGrpSpPr/>
        <p:nvPr/>
      </p:nvGrpSpPr>
      <p:grpSpPr>
        <a:xfrm>
          <a:off x="0" y="0"/>
          <a:ext cx="0" cy="0"/>
          <a:chOff x="0" y="0"/>
          <a:chExt cx="0" cy="0"/>
        </a:xfrm>
      </p:grpSpPr>
      <p:sp>
        <p:nvSpPr>
          <p:cNvPr id="335" name="Google Shape;335;p61"/>
          <p:cNvSpPr txBox="1"/>
          <p:nvPr>
            <p:ph type="title"/>
          </p:nvPr>
        </p:nvSpPr>
        <p:spPr>
          <a:xfrm>
            <a:off x="457200" y="787400"/>
            <a:ext cx="10969800" cy="6222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36" name="Google Shape;336;p61"/>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SzPts val="2400"/>
              <a:buChar char="•"/>
              <a:defRPr>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0"/>
              </a:spcAft>
              <a:buSzPts val="1200"/>
              <a:buChar char="●"/>
              <a:defRPr/>
            </a:lvl9pPr>
          </a:lstStyle>
          <a:p/>
        </p:txBody>
      </p:sp>
      <p:sp>
        <p:nvSpPr>
          <p:cNvPr id="337" name="Google Shape;337;p61"/>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38" name="Google Shape;338;p6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339" name="Google Shape;339;p6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40" name="Google Shape;340;p6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41" name="Google Shape;341;p61"/>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photo option 1 ">
  <p:cSld name="Title Dark_1_3">
    <p:bg>
      <p:bgPr>
        <a:solidFill>
          <a:schemeClr val="lt1"/>
        </a:solidFill>
      </p:bgPr>
    </p:bg>
    <p:spTree>
      <p:nvGrpSpPr>
        <p:cNvPr id="22" name="Shape 22"/>
        <p:cNvGrpSpPr/>
        <p:nvPr/>
      </p:nvGrpSpPr>
      <p:grpSpPr>
        <a:xfrm>
          <a:off x="0" y="0"/>
          <a:ext cx="0" cy="0"/>
          <a:chOff x="0" y="0"/>
          <a:chExt cx="0" cy="0"/>
        </a:xfrm>
      </p:grpSpPr>
      <p:sp>
        <p:nvSpPr>
          <p:cNvPr id="23" name="Google Shape;23;p7"/>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dk1"/>
              </a:buClr>
              <a:buSzPts val="9000"/>
              <a:buFont typeface="AvenirNext forINTUIT W05 Demi"/>
              <a:buNone/>
              <a:defRPr sz="90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4" name="Google Shape;24;p7"/>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25" name="Google Shape;25;p7"/>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2 columns " showMasterSp="0">
  <p:cSld name="Bullet 2 columns A_1">
    <p:spTree>
      <p:nvGrpSpPr>
        <p:cNvPr id="342" name="Shape 342"/>
        <p:cNvGrpSpPr/>
        <p:nvPr/>
      </p:nvGrpSpPr>
      <p:grpSpPr>
        <a:xfrm>
          <a:off x="0" y="0"/>
          <a:ext cx="0" cy="0"/>
          <a:chOff x="0" y="0"/>
          <a:chExt cx="0" cy="0"/>
        </a:xfrm>
      </p:grpSpPr>
      <p:sp>
        <p:nvSpPr>
          <p:cNvPr id="343" name="Google Shape;343;p62"/>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chemeClr val="lt1"/>
              </a:buClr>
              <a:buSzPts val="1800"/>
              <a:buNone/>
              <a:defRPr>
                <a:solidFill>
                  <a:schemeClr val="lt1"/>
                </a:solidFill>
              </a:defRPr>
            </a:lvl2pPr>
            <a:lvl3pPr lvl="2" rtl="0" algn="l">
              <a:lnSpc>
                <a:spcPct val="100000"/>
              </a:lnSpc>
              <a:spcBef>
                <a:spcPts val="0"/>
              </a:spcBef>
              <a:spcAft>
                <a:spcPts val="0"/>
              </a:spcAft>
              <a:buClr>
                <a:schemeClr val="lt1"/>
              </a:buClr>
              <a:buSzPts val="1800"/>
              <a:buNone/>
              <a:defRPr>
                <a:solidFill>
                  <a:schemeClr val="lt1"/>
                </a:solidFill>
              </a:defRPr>
            </a:lvl3pPr>
            <a:lvl4pPr lvl="3" rtl="0" algn="l">
              <a:lnSpc>
                <a:spcPct val="100000"/>
              </a:lnSpc>
              <a:spcBef>
                <a:spcPts val="0"/>
              </a:spcBef>
              <a:spcAft>
                <a:spcPts val="0"/>
              </a:spcAft>
              <a:buClr>
                <a:schemeClr val="lt1"/>
              </a:buClr>
              <a:buSzPts val="1800"/>
              <a:buNone/>
              <a:defRPr>
                <a:solidFill>
                  <a:schemeClr val="lt1"/>
                </a:solidFill>
              </a:defRPr>
            </a:lvl4pPr>
            <a:lvl5pPr lvl="4" rtl="0" algn="l">
              <a:lnSpc>
                <a:spcPct val="100000"/>
              </a:lnSpc>
              <a:spcBef>
                <a:spcPts val="0"/>
              </a:spcBef>
              <a:spcAft>
                <a:spcPts val="0"/>
              </a:spcAft>
              <a:buClr>
                <a:schemeClr val="lt1"/>
              </a:buClr>
              <a:buSzPts val="1800"/>
              <a:buNone/>
              <a:defRPr>
                <a:solidFill>
                  <a:schemeClr val="lt1"/>
                </a:solidFill>
              </a:defRPr>
            </a:lvl5pPr>
            <a:lvl6pPr lvl="5" rtl="0" algn="l">
              <a:lnSpc>
                <a:spcPct val="100000"/>
              </a:lnSpc>
              <a:spcBef>
                <a:spcPts val="0"/>
              </a:spcBef>
              <a:spcAft>
                <a:spcPts val="0"/>
              </a:spcAft>
              <a:buClr>
                <a:schemeClr val="lt1"/>
              </a:buClr>
              <a:buSzPts val="1800"/>
              <a:buNone/>
              <a:defRPr>
                <a:solidFill>
                  <a:schemeClr val="lt1"/>
                </a:solidFill>
              </a:defRPr>
            </a:lvl6pPr>
            <a:lvl7pPr lvl="6" rtl="0" algn="l">
              <a:lnSpc>
                <a:spcPct val="100000"/>
              </a:lnSpc>
              <a:spcBef>
                <a:spcPts val="0"/>
              </a:spcBef>
              <a:spcAft>
                <a:spcPts val="0"/>
              </a:spcAft>
              <a:buClr>
                <a:schemeClr val="lt1"/>
              </a:buClr>
              <a:buSzPts val="1800"/>
              <a:buNone/>
              <a:defRPr>
                <a:solidFill>
                  <a:schemeClr val="lt1"/>
                </a:solidFill>
              </a:defRPr>
            </a:lvl7pPr>
            <a:lvl8pPr lvl="7" rtl="0" algn="l">
              <a:lnSpc>
                <a:spcPct val="100000"/>
              </a:lnSpc>
              <a:spcBef>
                <a:spcPts val="0"/>
              </a:spcBef>
              <a:spcAft>
                <a:spcPts val="0"/>
              </a:spcAft>
              <a:buClr>
                <a:schemeClr val="lt1"/>
              </a:buClr>
              <a:buSzPts val="1800"/>
              <a:buNone/>
              <a:defRPr>
                <a:solidFill>
                  <a:schemeClr val="lt1"/>
                </a:solidFill>
              </a:defRPr>
            </a:lvl8pPr>
            <a:lvl9pPr lvl="8" rtl="0" algn="l">
              <a:lnSpc>
                <a:spcPct val="100000"/>
              </a:lnSpc>
              <a:spcBef>
                <a:spcPts val="0"/>
              </a:spcBef>
              <a:spcAft>
                <a:spcPts val="0"/>
              </a:spcAft>
              <a:buClr>
                <a:schemeClr val="lt1"/>
              </a:buClr>
              <a:buSzPts val="1800"/>
              <a:buNone/>
              <a:defRPr>
                <a:solidFill>
                  <a:schemeClr val="lt1"/>
                </a:solidFill>
              </a:defRPr>
            </a:lvl9pPr>
          </a:lstStyle>
          <a:p/>
        </p:txBody>
      </p:sp>
      <p:sp>
        <p:nvSpPr>
          <p:cNvPr id="344" name="Google Shape;344;p62"/>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345" name="Google Shape;345;p62"/>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346" name="Google Shape;346;p62"/>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47" name="Google Shape;347;p6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348" name="Google Shape;348;p6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49" name="Google Shape;349;p6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50" name="Google Shape;350;p62"/>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2 columns" showMasterSp="0">
  <p:cSld name="Bullet 2 columns A_1_1">
    <p:bg>
      <p:bgPr>
        <a:solidFill>
          <a:schemeClr val="lt1"/>
        </a:solidFill>
      </p:bgPr>
    </p:bg>
    <p:spTree>
      <p:nvGrpSpPr>
        <p:cNvPr id="351" name="Shape 351"/>
        <p:cNvGrpSpPr/>
        <p:nvPr/>
      </p:nvGrpSpPr>
      <p:grpSpPr>
        <a:xfrm>
          <a:off x="0" y="0"/>
          <a:ext cx="0" cy="0"/>
          <a:chOff x="0" y="0"/>
          <a:chExt cx="0" cy="0"/>
        </a:xfrm>
      </p:grpSpPr>
      <p:sp>
        <p:nvSpPr>
          <p:cNvPr id="352" name="Google Shape;352;p63"/>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53" name="Google Shape;353;p63"/>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354" name="Google Shape;354;p63"/>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355" name="Google Shape;355;p6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56" name="Google Shape;356;p6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357" name="Google Shape;357;p6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58" name="Google Shape;358;p6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59" name="Google Shape;359;p63"/>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showMasterSp="0">
  <p:cSld name="Product slide 2_1">
    <p:spTree>
      <p:nvGrpSpPr>
        <p:cNvPr id="360" name="Shape 360"/>
        <p:cNvGrpSpPr/>
        <p:nvPr/>
      </p:nvGrpSpPr>
      <p:grpSpPr>
        <a:xfrm>
          <a:off x="0" y="0"/>
          <a:ext cx="0" cy="0"/>
          <a:chOff x="0" y="0"/>
          <a:chExt cx="0" cy="0"/>
        </a:xfrm>
      </p:grpSpPr>
      <p:sp>
        <p:nvSpPr>
          <p:cNvPr id="361" name="Google Shape;361;p64"/>
          <p:cNvSpPr/>
          <p:nvPr/>
        </p:nvSpPr>
        <p:spPr>
          <a:xfrm>
            <a:off x="6090709" y="-1744"/>
            <a:ext cx="6098700" cy="68616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62" name="Google Shape;362;p64"/>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63" name="Google Shape;363;p64"/>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364" name="Google Shape;364;p64"/>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65" name="Google Shape;365;p6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366" name="Google Shape;366;p6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67" name="Google Shape;367;p6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68" name="Google Shape;368;p64"/>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2" showMasterSp="0">
  <p:cSld name="Product slide 2_1_2">
    <p:spTree>
      <p:nvGrpSpPr>
        <p:cNvPr id="369" name="Shape 369"/>
        <p:cNvGrpSpPr/>
        <p:nvPr/>
      </p:nvGrpSpPr>
      <p:grpSpPr>
        <a:xfrm>
          <a:off x="0" y="0"/>
          <a:ext cx="0" cy="0"/>
          <a:chOff x="0" y="0"/>
          <a:chExt cx="0" cy="0"/>
        </a:xfrm>
      </p:grpSpPr>
      <p:sp>
        <p:nvSpPr>
          <p:cNvPr id="370" name="Google Shape;370;p65"/>
          <p:cNvSpPr/>
          <p:nvPr/>
        </p:nvSpPr>
        <p:spPr>
          <a:xfrm flipH="1">
            <a:off x="125" y="-1750"/>
            <a:ext cx="4302000" cy="6861600"/>
          </a:xfrm>
          <a:prstGeom prst="rect">
            <a:avLst/>
          </a:prstGeom>
          <a:solidFill>
            <a:schemeClr val="dk2"/>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71" name="Google Shape;371;p65"/>
          <p:cNvSpPr txBox="1"/>
          <p:nvPr>
            <p:ph type="title"/>
          </p:nvPr>
        </p:nvSpPr>
        <p:spPr>
          <a:xfrm>
            <a:off x="457200" y="548650"/>
            <a:ext cx="3651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72" name="Google Shape;372;p65"/>
          <p:cNvSpPr txBox="1"/>
          <p:nvPr>
            <p:ph idx="1" type="body"/>
          </p:nvPr>
        </p:nvSpPr>
        <p:spPr>
          <a:xfrm>
            <a:off x="457200" y="1600200"/>
            <a:ext cx="3651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373" name="Google Shape;373;p65"/>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74" name="Google Shape;374;p6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375" name="Google Shape;375;p65"/>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76" name="Google Shape;376;p6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77" name="Google Shape;377;p65"/>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 showMasterSp="0">
  <p:cSld name="Product slide 2_1_1">
    <p:spTree>
      <p:nvGrpSpPr>
        <p:cNvPr id="378" name="Shape 378"/>
        <p:cNvGrpSpPr/>
        <p:nvPr/>
      </p:nvGrpSpPr>
      <p:grpSpPr>
        <a:xfrm>
          <a:off x="0" y="0"/>
          <a:ext cx="0" cy="0"/>
          <a:chOff x="0" y="0"/>
          <a:chExt cx="0" cy="0"/>
        </a:xfrm>
      </p:grpSpPr>
      <p:sp>
        <p:nvSpPr>
          <p:cNvPr id="379" name="Google Shape;379;p66"/>
          <p:cNvSpPr/>
          <p:nvPr/>
        </p:nvSpPr>
        <p:spPr>
          <a:xfrm>
            <a:off x="6090709" y="-1744"/>
            <a:ext cx="60987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80" name="Google Shape;380;p66"/>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81" name="Google Shape;381;p66"/>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382" name="Google Shape;382;p66"/>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83" name="Google Shape;383;p6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384" name="Google Shape;384;p6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85" name="Google Shape;385;p6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86" name="Google Shape;386;p66"/>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2" showMasterSp="0">
  <p:cSld name="Product slide 2_1_1_1">
    <p:spTree>
      <p:nvGrpSpPr>
        <p:cNvPr id="387" name="Shape 387"/>
        <p:cNvGrpSpPr/>
        <p:nvPr/>
      </p:nvGrpSpPr>
      <p:grpSpPr>
        <a:xfrm>
          <a:off x="0" y="0"/>
          <a:ext cx="0" cy="0"/>
          <a:chOff x="0" y="0"/>
          <a:chExt cx="0" cy="0"/>
        </a:xfrm>
      </p:grpSpPr>
      <p:sp>
        <p:nvSpPr>
          <p:cNvPr id="388" name="Google Shape;388;p67"/>
          <p:cNvSpPr/>
          <p:nvPr/>
        </p:nvSpPr>
        <p:spPr>
          <a:xfrm flipH="1">
            <a:off x="125" y="-1750"/>
            <a:ext cx="60906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89" name="Google Shape;389;p67"/>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90" name="Google Shape;390;p67"/>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391" name="Google Shape;391;p6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92" name="Google Shape;392;p6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393" name="Google Shape;393;p6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394" name="Google Shape;394;p6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395" name="Google Shape;395;p67"/>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Fig 3" showMasterSp="0">
  <p:cSld name="Product slide 2_1_1_1_1">
    <p:spTree>
      <p:nvGrpSpPr>
        <p:cNvPr id="396" name="Shape 396"/>
        <p:cNvGrpSpPr/>
        <p:nvPr/>
      </p:nvGrpSpPr>
      <p:grpSpPr>
        <a:xfrm>
          <a:off x="0" y="0"/>
          <a:ext cx="0" cy="0"/>
          <a:chOff x="0" y="0"/>
          <a:chExt cx="0" cy="0"/>
        </a:xfrm>
      </p:grpSpPr>
      <p:sp>
        <p:nvSpPr>
          <p:cNvPr id="397" name="Google Shape;397;p68"/>
          <p:cNvSpPr/>
          <p:nvPr/>
        </p:nvSpPr>
        <p:spPr>
          <a:xfrm flipH="1">
            <a:off x="125" y="-1750"/>
            <a:ext cx="4302000" cy="6861600"/>
          </a:xfrm>
          <a:prstGeom prst="rect">
            <a:avLst/>
          </a:prstGeom>
          <a:solidFill>
            <a:schemeClr val="lt1"/>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398" name="Google Shape;398;p68"/>
          <p:cNvSpPr txBox="1"/>
          <p:nvPr>
            <p:ph type="title"/>
          </p:nvPr>
        </p:nvSpPr>
        <p:spPr>
          <a:xfrm>
            <a:off x="457200" y="548650"/>
            <a:ext cx="3636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99" name="Google Shape;399;p68"/>
          <p:cNvSpPr txBox="1"/>
          <p:nvPr>
            <p:ph idx="1" type="body"/>
          </p:nvPr>
        </p:nvSpPr>
        <p:spPr>
          <a:xfrm>
            <a:off x="457200" y="1600200"/>
            <a:ext cx="3636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Char char="●"/>
              <a:defRPr sz="1400">
                <a:solidFill>
                  <a:schemeClr val="dk1"/>
                </a:solidFill>
              </a:defRPr>
            </a:lvl6pPr>
            <a:lvl7pPr indent="-304800" lvl="6" marL="3200400" rtl="0" algn="l">
              <a:lnSpc>
                <a:spcPct val="100000"/>
              </a:lnSpc>
              <a:spcBef>
                <a:spcPts val="500"/>
              </a:spcBef>
              <a:spcAft>
                <a:spcPts val="0"/>
              </a:spcAft>
              <a:buClr>
                <a:schemeClr val="dk1"/>
              </a:buClr>
              <a:buSzPts val="1200"/>
              <a:buChar char="●"/>
              <a:defRPr sz="1400">
                <a:solidFill>
                  <a:schemeClr val="dk1"/>
                </a:solidFill>
              </a:defRPr>
            </a:lvl7pPr>
            <a:lvl8pPr indent="-317500" lvl="7" marL="3657600" rtl="0" algn="l">
              <a:lnSpc>
                <a:spcPct val="100000"/>
              </a:lnSpc>
              <a:spcBef>
                <a:spcPts val="500"/>
              </a:spcBef>
              <a:spcAft>
                <a:spcPts val="0"/>
              </a:spcAft>
              <a:buClr>
                <a:schemeClr val="dk1"/>
              </a:buClr>
              <a:buSzPts val="1400"/>
              <a:buChar char="○"/>
              <a:defRPr sz="1400">
                <a:solidFill>
                  <a:schemeClr val="dk1"/>
                </a:solidFill>
              </a:defRPr>
            </a:lvl8pPr>
            <a:lvl9pPr indent="-304800" lvl="8" marL="4114800" rtl="0" algn="l">
              <a:lnSpc>
                <a:spcPct val="100000"/>
              </a:lnSpc>
              <a:spcBef>
                <a:spcPts val="500"/>
              </a:spcBef>
              <a:spcAft>
                <a:spcPts val="0"/>
              </a:spcAft>
              <a:buClr>
                <a:schemeClr val="dk1"/>
              </a:buClr>
              <a:buSzPts val="1200"/>
              <a:buChar char="■"/>
              <a:defRPr sz="1400">
                <a:solidFill>
                  <a:schemeClr val="dk1"/>
                </a:solidFill>
              </a:defRPr>
            </a:lvl9pPr>
          </a:lstStyle>
          <a:p/>
        </p:txBody>
      </p:sp>
      <p:sp>
        <p:nvSpPr>
          <p:cNvPr id="400" name="Google Shape;400;p6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2"/>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01" name="Google Shape;401;p6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2"/>
                </a:solidFill>
                <a:latin typeface="Avenir Next For Intuit"/>
                <a:ea typeface="Avenir Next For Intuit"/>
                <a:cs typeface="Avenir Next For Intuit"/>
                <a:sym typeface="Avenir Next For Intuit"/>
              </a:rPr>
              <a:t>Intuit Confidential and Proprietary</a:t>
            </a:r>
            <a:endParaRPr>
              <a:solidFill>
                <a:schemeClr val="lt2"/>
              </a:solidFill>
              <a:latin typeface="Avenir Next For Intuit"/>
              <a:ea typeface="Avenir Next For Intuit"/>
              <a:cs typeface="Avenir Next For Intuit"/>
              <a:sym typeface="Avenir Next For Intuit"/>
            </a:endParaRPr>
          </a:p>
        </p:txBody>
      </p:sp>
      <p:cxnSp>
        <p:nvCxnSpPr>
          <p:cNvPr id="402" name="Google Shape;402;p6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03" name="Google Shape;403;p6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04" name="Google Shape;404;p68"/>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ight " showMasterSp="0">
  <p:cSld name="Blank white_1">
    <p:spTree>
      <p:nvGrpSpPr>
        <p:cNvPr id="405" name="Shape 405"/>
        <p:cNvGrpSpPr/>
        <p:nvPr/>
      </p:nvGrpSpPr>
      <p:grpSpPr>
        <a:xfrm>
          <a:off x="0" y="0"/>
          <a:ext cx="0" cy="0"/>
          <a:chOff x="0" y="0"/>
          <a:chExt cx="0" cy="0"/>
        </a:xfrm>
      </p:grpSpPr>
      <p:sp>
        <p:nvSpPr>
          <p:cNvPr id="406" name="Google Shape;406;p69"/>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07" name="Google Shape;407;p69"/>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08" name="Google Shape;408;p6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409" name="Google Shape;409;p6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10" name="Google Shape;410;p6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11" name="Google Shape;411;p69"/>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howMasterSp="0">
  <p:cSld name="Blank white_1_2">
    <p:spTree>
      <p:nvGrpSpPr>
        <p:cNvPr id="412" name="Shape 412"/>
        <p:cNvGrpSpPr/>
        <p:nvPr/>
      </p:nvGrpSpPr>
      <p:grpSpPr>
        <a:xfrm>
          <a:off x="0" y="0"/>
          <a:ext cx="0" cy="0"/>
          <a:chOff x="0" y="0"/>
          <a:chExt cx="0" cy="0"/>
        </a:xfrm>
      </p:grpSpPr>
      <p:sp>
        <p:nvSpPr>
          <p:cNvPr id="413" name="Google Shape;413;p70"/>
          <p:cNvSpPr txBox="1"/>
          <p:nvPr>
            <p:ph type="title"/>
          </p:nvPr>
        </p:nvSpPr>
        <p:spPr>
          <a:xfrm>
            <a:off x="457200" y="3117890"/>
            <a:ext cx="10969800" cy="622200"/>
          </a:xfrm>
          <a:prstGeom prst="rect">
            <a:avLst/>
          </a:prstGeom>
          <a:noFill/>
          <a:ln>
            <a:noFill/>
          </a:ln>
        </p:spPr>
        <p:txBody>
          <a:bodyPr anchorCtr="0" anchor="t" bIns="45700" lIns="45700" spcFirstLastPara="1" rIns="45700" wrap="square" tIns="45700">
            <a:normAutofit/>
          </a:bodyPr>
          <a:lstStyle>
            <a:lvl1pPr lvl="0" rtl="0" algn="l">
              <a:lnSpc>
                <a:spcPct val="90000"/>
              </a:lnSpc>
              <a:spcBef>
                <a:spcPts val="1700"/>
              </a:spcBef>
              <a:spcAft>
                <a:spcPts val="0"/>
              </a:spcAft>
              <a:buSzPts val="2400"/>
              <a:buNone/>
              <a:defRPr b="0" sz="2400"/>
            </a:lvl1pPr>
            <a:lvl2pPr lvl="1"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2pPr>
            <a:lvl3pPr lvl="2"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3pPr>
            <a:lvl4pPr lvl="3"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4pPr>
            <a:lvl5pPr lvl="4"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5pPr>
            <a:lvl6pPr lvl="5"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6pPr>
            <a:lvl7pPr lvl="6"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7pPr>
            <a:lvl8pPr lvl="7"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8pPr>
            <a:lvl9pPr lvl="8" rtl="0" algn="l">
              <a:lnSpc>
                <a:spcPct val="100000"/>
              </a:lnSpc>
              <a:spcBef>
                <a:spcPts val="0"/>
              </a:spcBef>
              <a:spcAft>
                <a:spcPts val="0"/>
              </a:spcAft>
              <a:buClr>
                <a:srgbClr val="FFFFFF"/>
              </a:buClr>
              <a:buSzPts val="2400"/>
              <a:buFont typeface="Avenir Next For Intuit"/>
              <a:buNone/>
              <a:defRPr sz="2400">
                <a:latin typeface="Avenir Next For Intuit"/>
                <a:ea typeface="Avenir Next For Intuit"/>
                <a:cs typeface="Avenir Next For Intuit"/>
                <a:sym typeface="Avenir Next For Intui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ark  " showMasterSp="0">
  <p:cSld name="Blank white_1_1">
    <p:bg>
      <p:bgPr>
        <a:solidFill>
          <a:schemeClr val="lt1"/>
        </a:solidFill>
      </p:bgPr>
    </p:bg>
    <p:spTree>
      <p:nvGrpSpPr>
        <p:cNvPr id="414" name="Shape 414"/>
        <p:cNvGrpSpPr/>
        <p:nvPr/>
      </p:nvGrpSpPr>
      <p:grpSpPr>
        <a:xfrm>
          <a:off x="0" y="0"/>
          <a:ext cx="0" cy="0"/>
          <a:chOff x="0" y="0"/>
          <a:chExt cx="0" cy="0"/>
        </a:xfrm>
      </p:grpSpPr>
      <p:sp>
        <p:nvSpPr>
          <p:cNvPr id="415" name="Google Shape;415;p71"/>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16" name="Google Shape;416;p7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17" name="Google Shape;417;p7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418" name="Google Shape;418;p7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19" name="Google Shape;419;p7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20" name="Google Shape;420;p71"/>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4">
  <p:cSld name="Title Dark_1_2">
    <p:bg>
      <p:bgPr>
        <a:solidFill>
          <a:schemeClr val="lt1"/>
        </a:solidFill>
      </p:bgPr>
    </p:bg>
    <p:spTree>
      <p:nvGrpSpPr>
        <p:cNvPr id="26" name="Shape 26"/>
        <p:cNvGrpSpPr/>
        <p:nvPr/>
      </p:nvGrpSpPr>
      <p:grpSpPr>
        <a:xfrm>
          <a:off x="0" y="0"/>
          <a:ext cx="0" cy="0"/>
          <a:chOff x="0" y="0"/>
          <a:chExt cx="0" cy="0"/>
        </a:xfrm>
      </p:grpSpPr>
      <p:sp>
        <p:nvSpPr>
          <p:cNvPr id="27" name="Google Shape;27;p8"/>
          <p:cNvSpPr txBox="1"/>
          <p:nvPr>
            <p:ph type="title"/>
          </p:nvPr>
        </p:nvSpPr>
        <p:spPr>
          <a:xfrm>
            <a:off x="457200" y="3935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28" name="Google Shape;28;p8"/>
          <p:cNvSpPr txBox="1"/>
          <p:nvPr>
            <p:ph idx="1" type="body"/>
          </p:nvPr>
        </p:nvSpPr>
        <p:spPr>
          <a:xfrm>
            <a:off x="457200" y="5160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29" name="Google Shape;29;p8"/>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showMasterSp="0">
  <p:cSld name="Bullet slide 3 col W_1">
    <p:spTree>
      <p:nvGrpSpPr>
        <p:cNvPr id="421" name="Shape 421"/>
        <p:cNvGrpSpPr/>
        <p:nvPr/>
      </p:nvGrpSpPr>
      <p:grpSpPr>
        <a:xfrm>
          <a:off x="0" y="0"/>
          <a:ext cx="0" cy="0"/>
          <a:chOff x="0" y="0"/>
          <a:chExt cx="0" cy="0"/>
        </a:xfrm>
      </p:grpSpPr>
      <p:sp>
        <p:nvSpPr>
          <p:cNvPr id="422" name="Google Shape;422;p72"/>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23" name="Google Shape;423;p72"/>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cxnSp>
        <p:nvCxnSpPr>
          <p:cNvPr id="424" name="Google Shape;424;p72"/>
          <p:cNvCxnSpPr/>
          <p:nvPr/>
        </p:nvCxnSpPr>
        <p:spPr>
          <a:xfrm rot="10800000">
            <a:off x="4037746" y="1600200"/>
            <a:ext cx="0" cy="4241700"/>
          </a:xfrm>
          <a:prstGeom prst="straightConnector1">
            <a:avLst/>
          </a:prstGeom>
          <a:noFill/>
          <a:ln cap="flat" cmpd="sng" w="12700">
            <a:solidFill>
              <a:srgbClr val="DBEDEE"/>
            </a:solidFill>
            <a:prstDash val="solid"/>
            <a:round/>
            <a:headEnd len="sm" w="sm" type="none"/>
            <a:tailEnd len="sm" w="sm" type="none"/>
          </a:ln>
        </p:spPr>
      </p:cxnSp>
      <p:cxnSp>
        <p:nvCxnSpPr>
          <p:cNvPr id="425" name="Google Shape;425;p72"/>
          <p:cNvCxnSpPr/>
          <p:nvPr/>
        </p:nvCxnSpPr>
        <p:spPr>
          <a:xfrm rot="10800000">
            <a:off x="7922402" y="1600200"/>
            <a:ext cx="0" cy="4241700"/>
          </a:xfrm>
          <a:prstGeom prst="straightConnector1">
            <a:avLst/>
          </a:prstGeom>
          <a:noFill/>
          <a:ln cap="flat" cmpd="sng" w="12700">
            <a:solidFill>
              <a:srgbClr val="DBEDEE"/>
            </a:solidFill>
            <a:prstDash val="solid"/>
            <a:round/>
            <a:headEnd len="sm" w="sm" type="none"/>
            <a:tailEnd len="sm" w="sm" type="none"/>
          </a:ln>
        </p:spPr>
      </p:cxnSp>
      <p:sp>
        <p:nvSpPr>
          <p:cNvPr id="426" name="Google Shape;426;p72"/>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427" name="Google Shape;427;p72"/>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428" name="Google Shape;428;p72"/>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29" name="Google Shape;429;p7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430" name="Google Shape;430;p7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31" name="Google Shape;431;p7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32" name="Google Shape;432;p72"/>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3 column 1" showMasterSp="0">
  <p:cSld name="Bullet slide 3 col W_1_2">
    <p:bg>
      <p:bgPr>
        <a:solidFill>
          <a:schemeClr val="dk2"/>
        </a:solidFill>
      </p:bgPr>
    </p:bg>
    <p:spTree>
      <p:nvGrpSpPr>
        <p:cNvPr id="433" name="Shape 433"/>
        <p:cNvGrpSpPr/>
        <p:nvPr/>
      </p:nvGrpSpPr>
      <p:grpSpPr>
        <a:xfrm>
          <a:off x="0" y="0"/>
          <a:ext cx="0" cy="0"/>
          <a:chOff x="0" y="0"/>
          <a:chExt cx="0" cy="0"/>
        </a:xfrm>
      </p:grpSpPr>
      <p:sp>
        <p:nvSpPr>
          <p:cNvPr id="434" name="Google Shape;434;p73"/>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rgbClr val="0D333F"/>
              </a:buClr>
              <a:buSzPts val="3500"/>
              <a:buFont typeface="Avenir Next For Intuit"/>
              <a:buNone/>
              <a:defRPr sz="3500">
                <a:solidFill>
                  <a:srgbClr val="0D333F"/>
                </a:solidFill>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35" name="Google Shape;435;p73"/>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436" name="Google Shape;436;p73"/>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437" name="Google Shape;437;p73"/>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rgbClr val="0D333F"/>
              </a:buClr>
              <a:buSzPts val="2000"/>
              <a:buChar char="•"/>
              <a:defRPr sz="2000">
                <a:solidFill>
                  <a:srgbClr val="0D333F"/>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rgbClr val="0D333F"/>
              </a:buClr>
              <a:buSzPts val="1800"/>
              <a:buChar char="•"/>
              <a:defRPr sz="1800">
                <a:solidFill>
                  <a:srgbClr val="0D333F"/>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rgbClr val="0D333F"/>
              </a:buClr>
              <a:buSzPts val="1600"/>
              <a:buChar char="•"/>
              <a:defRPr sz="1600">
                <a:solidFill>
                  <a:srgbClr val="0D333F"/>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rgbClr val="0D333F"/>
              </a:buClr>
              <a:buSzPts val="1400"/>
              <a:buChar char="•"/>
              <a:defRPr sz="1400">
                <a:solidFill>
                  <a:srgbClr val="0D333F"/>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sp>
        <p:nvSpPr>
          <p:cNvPr id="438" name="Google Shape;438;p73"/>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39" name="Google Shape;439;p7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440" name="Google Shape;440;p73"/>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41" name="Google Shape;441;p7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42" name="Google Shape;442;p73"/>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3 column" showMasterSp="0">
  <p:cSld name="Bullet slide 3 col W_1_1">
    <p:bg>
      <p:bgPr>
        <a:solidFill>
          <a:schemeClr val="lt1"/>
        </a:solidFill>
      </p:bgPr>
    </p:bg>
    <p:spTree>
      <p:nvGrpSpPr>
        <p:cNvPr id="443" name="Shape 443"/>
        <p:cNvGrpSpPr/>
        <p:nvPr/>
      </p:nvGrpSpPr>
      <p:grpSpPr>
        <a:xfrm>
          <a:off x="0" y="0"/>
          <a:ext cx="0" cy="0"/>
          <a:chOff x="0" y="0"/>
          <a:chExt cx="0" cy="0"/>
        </a:xfrm>
      </p:grpSpPr>
      <p:sp>
        <p:nvSpPr>
          <p:cNvPr id="444" name="Google Shape;444;p74"/>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45" name="Google Shape;445;p74"/>
          <p:cNvSpPr txBox="1"/>
          <p:nvPr>
            <p:ph idx="1" type="body"/>
          </p:nvPr>
        </p:nvSpPr>
        <p:spPr>
          <a:xfrm>
            <a:off x="457200"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cxnSp>
        <p:nvCxnSpPr>
          <p:cNvPr id="446" name="Google Shape;446;p74"/>
          <p:cNvCxnSpPr/>
          <p:nvPr/>
        </p:nvCxnSpPr>
        <p:spPr>
          <a:xfrm rot="10800000">
            <a:off x="4037746" y="1600200"/>
            <a:ext cx="0" cy="4241700"/>
          </a:xfrm>
          <a:prstGeom prst="straightConnector1">
            <a:avLst/>
          </a:prstGeom>
          <a:noFill/>
          <a:ln cap="flat" cmpd="sng" w="12700">
            <a:solidFill>
              <a:srgbClr val="005993"/>
            </a:solidFill>
            <a:prstDash val="solid"/>
            <a:round/>
            <a:headEnd len="sm" w="sm" type="none"/>
            <a:tailEnd len="sm" w="sm" type="none"/>
          </a:ln>
        </p:spPr>
      </p:cxnSp>
      <p:cxnSp>
        <p:nvCxnSpPr>
          <p:cNvPr id="447" name="Google Shape;447;p74"/>
          <p:cNvCxnSpPr/>
          <p:nvPr/>
        </p:nvCxnSpPr>
        <p:spPr>
          <a:xfrm rot="10800000">
            <a:off x="7922402" y="1600200"/>
            <a:ext cx="0" cy="4241700"/>
          </a:xfrm>
          <a:prstGeom prst="straightConnector1">
            <a:avLst/>
          </a:prstGeom>
          <a:noFill/>
          <a:ln cap="flat" cmpd="sng" w="12700">
            <a:solidFill>
              <a:srgbClr val="005993"/>
            </a:solidFill>
            <a:prstDash val="solid"/>
            <a:round/>
            <a:headEnd len="sm" w="sm" type="none"/>
            <a:tailEnd len="sm" w="sm" type="none"/>
          </a:ln>
        </p:spPr>
      </p:cxnSp>
      <p:sp>
        <p:nvSpPr>
          <p:cNvPr id="448" name="Google Shape;448;p74"/>
          <p:cNvSpPr txBox="1"/>
          <p:nvPr>
            <p:ph idx="2" type="body"/>
          </p:nvPr>
        </p:nvSpPr>
        <p:spPr>
          <a:xfrm>
            <a:off x="828989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449" name="Google Shape;449;p74"/>
          <p:cNvSpPr txBox="1"/>
          <p:nvPr>
            <p:ph idx="3" type="body"/>
          </p:nvPr>
        </p:nvSpPr>
        <p:spPr>
          <a:xfrm>
            <a:off x="4373549" y="1600199"/>
            <a:ext cx="33237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30200" lvl="3" marL="18288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sp>
        <p:nvSpPr>
          <p:cNvPr id="450" name="Google Shape;450;p7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51" name="Google Shape;451;p7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452" name="Google Shape;452;p74"/>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453" name="Google Shape;453;p7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454" name="Google Shape;454;p74"/>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1" showMasterSp="0">
  <p:cSld name="Title Light Photo_1">
    <p:bg>
      <p:bgPr>
        <a:solidFill>
          <a:schemeClr val="dk2"/>
        </a:solidFill>
      </p:bgPr>
    </p:bg>
    <p:spTree>
      <p:nvGrpSpPr>
        <p:cNvPr id="458" name="Shape 458"/>
        <p:cNvGrpSpPr/>
        <p:nvPr/>
      </p:nvGrpSpPr>
      <p:grpSpPr>
        <a:xfrm>
          <a:off x="0" y="0"/>
          <a:ext cx="0" cy="0"/>
          <a:chOff x="0" y="0"/>
          <a:chExt cx="0" cy="0"/>
        </a:xfrm>
      </p:grpSpPr>
      <p:sp>
        <p:nvSpPr>
          <p:cNvPr id="459" name="Google Shape;459;p76"/>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60" name="Google Shape;460;p76"/>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461" name="Google Shape;461;p76"/>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3" showMasterSp="0">
  <p:cSld name="Title Light Photo_1_2">
    <p:bg>
      <p:bgPr>
        <a:solidFill>
          <a:schemeClr val="dk2"/>
        </a:solidFill>
      </p:bgPr>
    </p:bg>
    <p:spTree>
      <p:nvGrpSpPr>
        <p:cNvPr id="462" name="Shape 462"/>
        <p:cNvGrpSpPr/>
        <p:nvPr/>
      </p:nvGrpSpPr>
      <p:grpSpPr>
        <a:xfrm>
          <a:off x="0" y="0"/>
          <a:ext cx="0" cy="0"/>
          <a:chOff x="0" y="0"/>
          <a:chExt cx="0" cy="0"/>
        </a:xfrm>
      </p:grpSpPr>
      <p:sp>
        <p:nvSpPr>
          <p:cNvPr id="463" name="Google Shape;463;p77"/>
          <p:cNvSpPr txBox="1"/>
          <p:nvPr>
            <p:ph type="title"/>
          </p:nvPr>
        </p:nvSpPr>
        <p:spPr>
          <a:xfrm>
            <a:off x="457200" y="3554775"/>
            <a:ext cx="9440700" cy="10635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64" name="Google Shape;464;p77"/>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465" name="Google Shape;465;p77"/>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ight QB option 2" showMasterSp="0">
  <p:cSld name="Title Light Photo_1_1">
    <p:bg>
      <p:bgPr>
        <a:solidFill>
          <a:schemeClr val="dk2"/>
        </a:solidFill>
      </p:bgPr>
    </p:bg>
    <p:spTree>
      <p:nvGrpSpPr>
        <p:cNvPr id="466" name="Shape 466"/>
        <p:cNvGrpSpPr/>
        <p:nvPr/>
      </p:nvGrpSpPr>
      <p:grpSpPr>
        <a:xfrm>
          <a:off x="0" y="0"/>
          <a:ext cx="0" cy="0"/>
          <a:chOff x="0" y="0"/>
          <a:chExt cx="0" cy="0"/>
        </a:xfrm>
      </p:grpSpPr>
      <p:sp>
        <p:nvSpPr>
          <p:cNvPr id="467" name="Google Shape;467;p78"/>
          <p:cNvSpPr txBox="1"/>
          <p:nvPr>
            <p:ph type="title"/>
          </p:nvPr>
        </p:nvSpPr>
        <p:spPr>
          <a:xfrm>
            <a:off x="457200" y="3554775"/>
            <a:ext cx="94407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68" name="Google Shape;468;p78"/>
          <p:cNvSpPr txBox="1"/>
          <p:nvPr>
            <p:ph idx="1" type="body"/>
          </p:nvPr>
        </p:nvSpPr>
        <p:spPr>
          <a:xfrm>
            <a:off x="457200" y="4779230"/>
            <a:ext cx="64416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rgbClr val="0D333F"/>
              </a:buClr>
              <a:buSzPts val="2400"/>
              <a:buChar char="•"/>
              <a:defRPr>
                <a:solidFill>
                  <a:srgbClr val="0D333F"/>
                </a:solidFill>
              </a:defRPr>
            </a:lvl1pPr>
            <a:lvl2pPr indent="-355600" lvl="1" marL="914400" rtl="0" algn="l">
              <a:lnSpc>
                <a:spcPct val="100000"/>
              </a:lnSpc>
              <a:spcBef>
                <a:spcPts val="500"/>
              </a:spcBef>
              <a:spcAft>
                <a:spcPts val="0"/>
              </a:spcAft>
              <a:buClr>
                <a:srgbClr val="0D333F"/>
              </a:buClr>
              <a:buSzPts val="2000"/>
              <a:buChar char="•"/>
              <a:defRPr>
                <a:solidFill>
                  <a:srgbClr val="0D333F"/>
                </a:solidFill>
              </a:defRPr>
            </a:lvl2pPr>
            <a:lvl3pPr indent="-342900" lvl="2" marL="1371600" rtl="0" algn="l">
              <a:lnSpc>
                <a:spcPct val="100000"/>
              </a:lnSpc>
              <a:spcBef>
                <a:spcPts val="500"/>
              </a:spcBef>
              <a:spcAft>
                <a:spcPts val="0"/>
              </a:spcAft>
              <a:buClr>
                <a:srgbClr val="0D333F"/>
              </a:buClr>
              <a:buSzPts val="1800"/>
              <a:buChar char="•"/>
              <a:defRPr>
                <a:solidFill>
                  <a:srgbClr val="0D333F"/>
                </a:solidFill>
              </a:defRPr>
            </a:lvl3pPr>
            <a:lvl4pPr indent="-317500" lvl="3" marL="1828800" rtl="0" algn="l">
              <a:lnSpc>
                <a:spcPct val="100000"/>
              </a:lnSpc>
              <a:spcBef>
                <a:spcPts val="500"/>
              </a:spcBef>
              <a:spcAft>
                <a:spcPts val="0"/>
              </a:spcAft>
              <a:buClr>
                <a:srgbClr val="0D333F"/>
              </a:buClr>
              <a:buSzPts val="1400"/>
              <a:buChar char="•"/>
              <a:defRPr>
                <a:solidFill>
                  <a:srgbClr val="0D333F"/>
                </a:solidFill>
              </a:defRPr>
            </a:lvl4pPr>
            <a:lvl5pPr indent="-317500" lvl="4" marL="2286000" rtl="0" algn="l">
              <a:lnSpc>
                <a:spcPct val="100000"/>
              </a:lnSpc>
              <a:spcBef>
                <a:spcPts val="500"/>
              </a:spcBef>
              <a:spcAft>
                <a:spcPts val="0"/>
              </a:spcAft>
              <a:buClr>
                <a:srgbClr val="0D333F"/>
              </a:buClr>
              <a:buSzPts val="1400"/>
              <a:buChar char="○"/>
              <a:defRPr>
                <a:solidFill>
                  <a:srgbClr val="0D333F"/>
                </a:solidFill>
              </a:defRPr>
            </a:lvl5pPr>
            <a:lvl6pPr indent="-342900" lvl="5" marL="2743200" rtl="0" algn="l">
              <a:lnSpc>
                <a:spcPct val="100000"/>
              </a:lnSpc>
              <a:spcBef>
                <a:spcPts val="500"/>
              </a:spcBef>
              <a:spcAft>
                <a:spcPts val="0"/>
              </a:spcAft>
              <a:buClr>
                <a:srgbClr val="FFFFFF"/>
              </a:buClr>
              <a:buSzPts val="1800"/>
              <a:buChar char="■"/>
              <a:defRPr/>
            </a:lvl6pPr>
            <a:lvl7pPr indent="-342900" lvl="6" marL="3200400" rtl="0" algn="l">
              <a:lnSpc>
                <a:spcPct val="100000"/>
              </a:lnSpc>
              <a:spcBef>
                <a:spcPts val="500"/>
              </a:spcBef>
              <a:spcAft>
                <a:spcPts val="0"/>
              </a:spcAft>
              <a:buClr>
                <a:srgbClr val="FFFFFF"/>
              </a:buClr>
              <a:buSzPts val="1800"/>
              <a:buChar char="●"/>
              <a:defRPr/>
            </a:lvl7pPr>
            <a:lvl8pPr indent="-342900" lvl="7" marL="3657600" rtl="0" algn="l">
              <a:lnSpc>
                <a:spcPct val="100000"/>
              </a:lnSpc>
              <a:spcBef>
                <a:spcPts val="500"/>
              </a:spcBef>
              <a:spcAft>
                <a:spcPts val="0"/>
              </a:spcAft>
              <a:buClr>
                <a:srgbClr val="FFFFFF"/>
              </a:buClr>
              <a:buSzPts val="1800"/>
              <a:buChar char="○"/>
              <a:defRPr/>
            </a:lvl8pPr>
            <a:lvl9pPr indent="-342900" lvl="8" marL="4114800" rtl="0" algn="l">
              <a:lnSpc>
                <a:spcPct val="100000"/>
              </a:lnSpc>
              <a:spcBef>
                <a:spcPts val="500"/>
              </a:spcBef>
              <a:spcAft>
                <a:spcPts val="0"/>
              </a:spcAft>
              <a:buClr>
                <a:srgbClr val="FFFFFF"/>
              </a:buClr>
              <a:buSzPts val="1800"/>
              <a:buChar char="■"/>
              <a:defRPr/>
            </a:lvl9pPr>
          </a:lstStyle>
          <a:p/>
        </p:txBody>
      </p:sp>
      <p:pic>
        <p:nvPicPr>
          <p:cNvPr id="469" name="Google Shape;469;p78"/>
          <p:cNvPicPr preferRelativeResize="0"/>
          <p:nvPr/>
        </p:nvPicPr>
        <p:blipFill rotWithShape="1">
          <a:blip r:embed="rId2">
            <a:alphaModFix/>
          </a:blip>
          <a:srcRect b="-11473" l="-1636" r="0" t="1365"/>
          <a:stretch/>
        </p:blipFill>
        <p:spPr>
          <a:xfrm>
            <a:off x="466750" y="551050"/>
            <a:ext cx="1814851" cy="3802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p:cSld name="Title Dark_2">
    <p:bg>
      <p:bgPr>
        <a:solidFill>
          <a:schemeClr val="lt1"/>
        </a:solidFill>
      </p:bgPr>
    </p:bg>
    <p:spTree>
      <p:nvGrpSpPr>
        <p:cNvPr id="470" name="Shape 470"/>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1">
  <p:cSld name="Title Dark_1">
    <p:bg>
      <p:bgPr>
        <a:solidFill>
          <a:schemeClr val="lt1"/>
        </a:solidFill>
      </p:bgPr>
    </p:bg>
    <p:spTree>
      <p:nvGrpSpPr>
        <p:cNvPr id="471" name="Shape 471"/>
        <p:cNvGrpSpPr/>
        <p:nvPr/>
      </p:nvGrpSpPr>
      <p:grpSpPr>
        <a:xfrm>
          <a:off x="0" y="0"/>
          <a:ext cx="0" cy="0"/>
          <a:chOff x="0" y="0"/>
          <a:chExt cx="0" cy="0"/>
        </a:xfrm>
      </p:grpSpPr>
      <p:sp>
        <p:nvSpPr>
          <p:cNvPr id="472" name="Google Shape;472;p80"/>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73" name="Google Shape;473;p80"/>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474" name="Google Shape;474;p80"/>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photo option 1 ">
  <p:cSld name="Title Dark_1_3">
    <p:bg>
      <p:bgPr>
        <a:solidFill>
          <a:schemeClr val="lt1"/>
        </a:solidFill>
      </p:bgPr>
    </p:bg>
    <p:spTree>
      <p:nvGrpSpPr>
        <p:cNvPr id="475" name="Shape 475"/>
        <p:cNvGrpSpPr/>
        <p:nvPr/>
      </p:nvGrpSpPr>
      <p:grpSpPr>
        <a:xfrm>
          <a:off x="0" y="0"/>
          <a:ext cx="0" cy="0"/>
          <a:chOff x="0" y="0"/>
          <a:chExt cx="0" cy="0"/>
        </a:xfrm>
      </p:grpSpPr>
      <p:sp>
        <p:nvSpPr>
          <p:cNvPr id="476" name="Google Shape;476;p81"/>
          <p:cNvSpPr txBox="1"/>
          <p:nvPr>
            <p:ph type="title"/>
          </p:nvPr>
        </p:nvSpPr>
        <p:spPr>
          <a:xfrm>
            <a:off x="457200" y="3554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dk1"/>
              </a:buClr>
              <a:buSzPts val="9000"/>
              <a:buFont typeface="AvenirNext forINTUIT W05 Demi"/>
              <a:buNone/>
              <a:defRPr sz="90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77" name="Google Shape;477;p81"/>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478" name="Google Shape;478;p81"/>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4">
  <p:cSld name="Title Dark_1_2">
    <p:bg>
      <p:bgPr>
        <a:solidFill>
          <a:schemeClr val="lt1"/>
        </a:solidFill>
      </p:bgPr>
    </p:bg>
    <p:spTree>
      <p:nvGrpSpPr>
        <p:cNvPr id="479" name="Shape 479"/>
        <p:cNvGrpSpPr/>
        <p:nvPr/>
      </p:nvGrpSpPr>
      <p:grpSpPr>
        <a:xfrm>
          <a:off x="0" y="0"/>
          <a:ext cx="0" cy="0"/>
          <a:chOff x="0" y="0"/>
          <a:chExt cx="0" cy="0"/>
        </a:xfrm>
      </p:grpSpPr>
      <p:sp>
        <p:nvSpPr>
          <p:cNvPr id="480" name="Google Shape;480;p82"/>
          <p:cNvSpPr txBox="1"/>
          <p:nvPr>
            <p:ph type="title"/>
          </p:nvPr>
        </p:nvSpPr>
        <p:spPr>
          <a:xfrm>
            <a:off x="457200" y="3935786"/>
            <a:ext cx="10969800" cy="1063500"/>
          </a:xfrm>
          <a:prstGeom prst="rect">
            <a:avLst/>
          </a:prstGeom>
          <a:noFill/>
          <a:ln>
            <a:noFill/>
          </a:ln>
        </p:spPr>
        <p:txBody>
          <a:bodyPr anchorCtr="0" anchor="b" bIns="45700" lIns="45700" spcFirstLastPara="1" rIns="45700" wrap="square" tIns="45700">
            <a:normAutofit/>
          </a:bodyPr>
          <a:lstStyle>
            <a:lvl1pPr lvl="0" rtl="0" algn="l">
              <a:lnSpc>
                <a:spcPct val="100000"/>
              </a:lnSpc>
              <a:spcBef>
                <a:spcPts val="0"/>
              </a:spcBef>
              <a:spcAft>
                <a:spcPts val="0"/>
              </a:spcAft>
              <a:buClr>
                <a:schemeClr val="accent2"/>
              </a:buClr>
              <a:buSzPts val="12000"/>
              <a:buFont typeface="AvenirNext forINTUIT W05 Demi"/>
              <a:buNone/>
              <a:defRPr sz="120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81" name="Google Shape;481;p82"/>
          <p:cNvSpPr txBox="1"/>
          <p:nvPr>
            <p:ph idx="1" type="body"/>
          </p:nvPr>
        </p:nvSpPr>
        <p:spPr>
          <a:xfrm>
            <a:off x="457200" y="5160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482" name="Google Shape;482;p82"/>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2">
  <p:cSld name="Title Dark_1_1">
    <p:bg>
      <p:bgPr>
        <a:solidFill>
          <a:schemeClr val="lt1"/>
        </a:solidFill>
      </p:bgPr>
    </p:bg>
    <p:spTree>
      <p:nvGrpSpPr>
        <p:cNvPr id="30" name="Shape 30"/>
        <p:cNvGrpSpPr/>
        <p:nvPr/>
      </p:nvGrpSpPr>
      <p:grpSpPr>
        <a:xfrm>
          <a:off x="0" y="0"/>
          <a:ext cx="0" cy="0"/>
          <a:chOff x="0" y="0"/>
          <a:chExt cx="0" cy="0"/>
        </a:xfrm>
      </p:grpSpPr>
      <p:sp>
        <p:nvSpPr>
          <p:cNvPr id="31" name="Google Shape;31;p9"/>
          <p:cNvSpPr txBox="1"/>
          <p:nvPr>
            <p:ph type="title"/>
          </p:nvPr>
        </p:nvSpPr>
        <p:spPr>
          <a:xfrm>
            <a:off x="457200" y="3554775"/>
            <a:ext cx="91446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SzPts val="4800"/>
              <a:buFont typeface="AvenirNext forINTUIT W05 Demi"/>
              <a:buNone/>
              <a:defRPr sz="4800">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32" name="Google Shape;32;p9"/>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33" name="Google Shape;33;p9"/>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QB option 2">
  <p:cSld name="Title Dark_1_1">
    <p:bg>
      <p:bgPr>
        <a:solidFill>
          <a:schemeClr val="lt1"/>
        </a:solidFill>
      </p:bgPr>
    </p:bg>
    <p:spTree>
      <p:nvGrpSpPr>
        <p:cNvPr id="483" name="Shape 483"/>
        <p:cNvGrpSpPr/>
        <p:nvPr/>
      </p:nvGrpSpPr>
      <p:grpSpPr>
        <a:xfrm>
          <a:off x="0" y="0"/>
          <a:ext cx="0" cy="0"/>
          <a:chOff x="0" y="0"/>
          <a:chExt cx="0" cy="0"/>
        </a:xfrm>
      </p:grpSpPr>
      <p:sp>
        <p:nvSpPr>
          <p:cNvPr id="484" name="Google Shape;484;p83"/>
          <p:cNvSpPr txBox="1"/>
          <p:nvPr>
            <p:ph type="title"/>
          </p:nvPr>
        </p:nvSpPr>
        <p:spPr>
          <a:xfrm>
            <a:off x="457200" y="3554775"/>
            <a:ext cx="9144600" cy="1063500"/>
          </a:xfrm>
          <a:prstGeom prst="rect">
            <a:avLst/>
          </a:prstGeom>
          <a:solidFill>
            <a:schemeClr val="accent2"/>
          </a:solid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SzPts val="4800"/>
              <a:buFont typeface="AvenirNext forINTUIT W05 Demi"/>
              <a:buNone/>
              <a:defRPr sz="4800">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485" name="Google Shape;485;p83"/>
          <p:cNvSpPr txBox="1"/>
          <p:nvPr>
            <p:ph idx="1" type="body"/>
          </p:nvPr>
        </p:nvSpPr>
        <p:spPr>
          <a:xfrm>
            <a:off x="457200" y="4779230"/>
            <a:ext cx="10969800" cy="52578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500"/>
              </a:spcBef>
              <a:spcAft>
                <a:spcPts val="0"/>
              </a:spcAft>
              <a:buClr>
                <a:schemeClr val="dk1"/>
              </a:buClr>
              <a:buSzPts val="2400"/>
              <a:buChar char="•"/>
              <a:defRPr>
                <a:solidFill>
                  <a:schemeClr val="dk1"/>
                </a:solidFill>
              </a:defRPr>
            </a:lvl1pPr>
            <a:lvl2pPr indent="-355600" lvl="1" marL="914400" rtl="0" algn="l">
              <a:lnSpc>
                <a:spcPct val="100000"/>
              </a:lnSpc>
              <a:spcBef>
                <a:spcPts val="500"/>
              </a:spcBef>
              <a:spcAft>
                <a:spcPts val="0"/>
              </a:spcAft>
              <a:buClr>
                <a:schemeClr val="dk1"/>
              </a:buClr>
              <a:buSzPts val="2000"/>
              <a:buChar char="•"/>
              <a:defRPr>
                <a:solidFill>
                  <a:schemeClr val="dk1"/>
                </a:solidFill>
              </a:defRPr>
            </a:lvl2pPr>
            <a:lvl3pPr indent="-342900" lvl="2" marL="1371600" rtl="0" algn="l">
              <a:lnSpc>
                <a:spcPct val="100000"/>
              </a:lnSpc>
              <a:spcBef>
                <a:spcPts val="500"/>
              </a:spcBef>
              <a:spcAft>
                <a:spcPts val="0"/>
              </a:spcAft>
              <a:buClr>
                <a:schemeClr val="dk1"/>
              </a:buClr>
              <a:buSzPts val="1800"/>
              <a:buChar char="•"/>
              <a:defRPr>
                <a:solidFill>
                  <a:schemeClr val="dk1"/>
                </a:solidFill>
              </a:defRPr>
            </a:lvl3pPr>
            <a:lvl4pPr indent="-342900" lvl="3" marL="1828800" rtl="0" algn="l">
              <a:lnSpc>
                <a:spcPct val="100000"/>
              </a:lnSpc>
              <a:spcBef>
                <a:spcPts val="500"/>
              </a:spcBef>
              <a:spcAft>
                <a:spcPts val="0"/>
              </a:spcAft>
              <a:buClr>
                <a:schemeClr val="dk1"/>
              </a:buClr>
              <a:buSzPts val="1800"/>
              <a:buChar char="•"/>
              <a:defRPr>
                <a:solidFill>
                  <a:schemeClr val="dk1"/>
                </a:solidFill>
              </a:defRPr>
            </a:lvl4pPr>
            <a:lvl5pPr indent="-342900" lvl="4" marL="2286000" rtl="0" algn="l">
              <a:lnSpc>
                <a:spcPct val="100000"/>
              </a:lnSpc>
              <a:spcBef>
                <a:spcPts val="500"/>
              </a:spcBef>
              <a:spcAft>
                <a:spcPts val="0"/>
              </a:spcAft>
              <a:buClr>
                <a:schemeClr val="dk1"/>
              </a:buClr>
              <a:buSzPts val="1800"/>
              <a:buChar char="○"/>
              <a:defRPr>
                <a:solidFill>
                  <a:schemeClr val="dk1"/>
                </a:solidFill>
              </a:defRPr>
            </a:lvl5pPr>
            <a:lvl6pPr indent="-342900" lvl="5" marL="2743200" rtl="0" algn="l">
              <a:lnSpc>
                <a:spcPct val="100000"/>
              </a:lnSpc>
              <a:spcBef>
                <a:spcPts val="500"/>
              </a:spcBef>
              <a:spcAft>
                <a:spcPts val="0"/>
              </a:spcAft>
              <a:buClr>
                <a:schemeClr val="dk1"/>
              </a:buClr>
              <a:buSzPts val="1800"/>
              <a:buChar char="■"/>
              <a:defRPr>
                <a:solidFill>
                  <a:schemeClr val="dk1"/>
                </a:solidFill>
              </a:defRPr>
            </a:lvl6pPr>
            <a:lvl7pPr indent="-342900" lvl="6" marL="3200400" rtl="0" algn="l">
              <a:lnSpc>
                <a:spcPct val="100000"/>
              </a:lnSpc>
              <a:spcBef>
                <a:spcPts val="500"/>
              </a:spcBef>
              <a:spcAft>
                <a:spcPts val="0"/>
              </a:spcAft>
              <a:buClr>
                <a:schemeClr val="dk1"/>
              </a:buClr>
              <a:buSzPts val="1800"/>
              <a:buChar char="●"/>
              <a:defRPr>
                <a:solidFill>
                  <a:schemeClr val="dk1"/>
                </a:solidFill>
              </a:defRPr>
            </a:lvl7pPr>
            <a:lvl8pPr indent="-342900" lvl="7" marL="3657600" rtl="0" algn="l">
              <a:lnSpc>
                <a:spcPct val="100000"/>
              </a:lnSpc>
              <a:spcBef>
                <a:spcPts val="500"/>
              </a:spcBef>
              <a:spcAft>
                <a:spcPts val="0"/>
              </a:spcAft>
              <a:buClr>
                <a:schemeClr val="dk1"/>
              </a:buClr>
              <a:buSzPts val="1800"/>
              <a:buChar char="○"/>
              <a:defRPr>
                <a:solidFill>
                  <a:schemeClr val="dk1"/>
                </a:solidFill>
              </a:defRPr>
            </a:lvl8pPr>
            <a:lvl9pPr indent="-342900" lvl="8" marL="4114800" rtl="0" algn="l">
              <a:lnSpc>
                <a:spcPct val="100000"/>
              </a:lnSpc>
              <a:spcBef>
                <a:spcPts val="500"/>
              </a:spcBef>
              <a:spcAft>
                <a:spcPts val="0"/>
              </a:spcAft>
              <a:buClr>
                <a:schemeClr val="dk1"/>
              </a:buClr>
              <a:buSzPts val="1800"/>
              <a:buChar char="■"/>
              <a:defRPr>
                <a:solidFill>
                  <a:schemeClr val="dk1"/>
                </a:solidFill>
              </a:defRPr>
            </a:lvl9pPr>
          </a:lstStyle>
          <a:p/>
        </p:txBody>
      </p:sp>
      <p:pic>
        <p:nvPicPr>
          <p:cNvPr id="486" name="Google Shape;486;p83"/>
          <p:cNvPicPr preferRelativeResize="0"/>
          <p:nvPr/>
        </p:nvPicPr>
        <p:blipFill rotWithShape="1">
          <a:blip r:embed="rId2">
            <a:alphaModFix/>
          </a:blip>
          <a:srcRect b="0" l="-8174" r="-5049" t="-10132"/>
          <a:stretch/>
        </p:blipFill>
        <p:spPr>
          <a:xfrm>
            <a:off x="350059" y="511236"/>
            <a:ext cx="2021755" cy="38017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Fig" showMasterSp="0">
  <p:cSld name="Agenda Dk Blu 44">
    <p:spTree>
      <p:nvGrpSpPr>
        <p:cNvPr id="487" name="Shape 487"/>
        <p:cNvGrpSpPr/>
        <p:nvPr/>
      </p:nvGrpSpPr>
      <p:grpSpPr>
        <a:xfrm>
          <a:off x="0" y="0"/>
          <a:ext cx="0" cy="0"/>
          <a:chOff x="0" y="0"/>
          <a:chExt cx="0" cy="0"/>
        </a:xfrm>
      </p:grpSpPr>
      <p:sp>
        <p:nvSpPr>
          <p:cNvPr id="488" name="Google Shape;488;p84"/>
          <p:cNvSpPr/>
          <p:nvPr/>
        </p:nvSpPr>
        <p:spPr>
          <a:xfrm>
            <a:off x="0" y="0"/>
            <a:ext cx="43020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489" name="Google Shape;489;p84"/>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490" name="Google Shape;490;p84"/>
          <p:cNvSpPr txBox="1"/>
          <p:nvPr>
            <p:ph idx="1" type="body"/>
          </p:nvPr>
        </p:nvSpPr>
        <p:spPr>
          <a:xfrm>
            <a:off x="4831075" y="1224150"/>
            <a:ext cx="66348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491" name="Google Shape;491;p8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92" name="Google Shape;492;p8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493" name="Shape 493"/>
        <p:cNvGrpSpPr/>
        <p:nvPr/>
      </p:nvGrpSpPr>
      <p:grpSpPr>
        <a:xfrm>
          <a:off x="0" y="0"/>
          <a:ext cx="0" cy="0"/>
          <a:chOff x="0" y="0"/>
          <a:chExt cx="0" cy="0"/>
        </a:xfrm>
      </p:grpSpPr>
      <p:sp>
        <p:nvSpPr>
          <p:cNvPr id="494" name="Google Shape;494;p85"/>
          <p:cNvSpPr txBox="1"/>
          <p:nvPr>
            <p:ph type="title"/>
          </p:nvPr>
        </p:nvSpPr>
        <p:spPr>
          <a:xfrm>
            <a:off x="457200" y="548640"/>
            <a:ext cx="11202900" cy="72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5" name="Google Shape;495;p85"/>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496" name="Google Shape;496;p85"/>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497" name="Google Shape;497;p8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Fig" showMasterSp="0">
  <p:cSld name="Agenda Dk Blu 44_1">
    <p:spTree>
      <p:nvGrpSpPr>
        <p:cNvPr id="498" name="Shape 498"/>
        <p:cNvGrpSpPr/>
        <p:nvPr/>
      </p:nvGrpSpPr>
      <p:grpSpPr>
        <a:xfrm>
          <a:off x="0" y="0"/>
          <a:ext cx="0" cy="0"/>
          <a:chOff x="0" y="0"/>
          <a:chExt cx="0" cy="0"/>
        </a:xfrm>
      </p:grpSpPr>
      <p:sp>
        <p:nvSpPr>
          <p:cNvPr id="499" name="Google Shape;499;p86"/>
          <p:cNvSpPr/>
          <p:nvPr/>
        </p:nvSpPr>
        <p:spPr>
          <a:xfrm>
            <a:off x="0" y="0"/>
            <a:ext cx="7886700" cy="6858000"/>
          </a:xfrm>
          <a:prstGeom prst="rect">
            <a:avLst/>
          </a:prstGeom>
          <a:solidFill>
            <a:srgbClr val="14324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500" name="Google Shape;500;p86"/>
          <p:cNvSpPr txBox="1"/>
          <p:nvPr>
            <p:ph type="title"/>
          </p:nvPr>
        </p:nvSpPr>
        <p:spPr>
          <a:xfrm>
            <a:off x="457200" y="1800350"/>
            <a:ext cx="68142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01" name="Google Shape;501;p86"/>
          <p:cNvSpPr txBox="1"/>
          <p:nvPr>
            <p:ph idx="1" type="body"/>
          </p:nvPr>
        </p:nvSpPr>
        <p:spPr>
          <a:xfrm>
            <a:off x="8222800" y="1224150"/>
            <a:ext cx="35955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502" name="Google Shape;502;p8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03" name="Google Shape;503;p8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04" name="Google Shape;504;p8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ofu 44" showMasterSp="0">
  <p:cSld name="Agenda Tofu 44">
    <p:spTree>
      <p:nvGrpSpPr>
        <p:cNvPr id="505" name="Shape 505"/>
        <p:cNvGrpSpPr/>
        <p:nvPr/>
      </p:nvGrpSpPr>
      <p:grpSpPr>
        <a:xfrm>
          <a:off x="0" y="0"/>
          <a:ext cx="0" cy="0"/>
          <a:chOff x="0" y="0"/>
          <a:chExt cx="0" cy="0"/>
        </a:xfrm>
      </p:grpSpPr>
      <p:sp>
        <p:nvSpPr>
          <p:cNvPr id="506" name="Google Shape;506;p87"/>
          <p:cNvSpPr/>
          <p:nvPr/>
        </p:nvSpPr>
        <p:spPr>
          <a:xfrm>
            <a:off x="0" y="0"/>
            <a:ext cx="4302000" cy="68580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507" name="Google Shape;507;p87"/>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14324F"/>
              </a:buClr>
              <a:buSzPts val="4400"/>
              <a:buFont typeface="AvenirNext forINTUIT W05 Demi"/>
              <a:buNone/>
              <a:defRPr sz="4400">
                <a:solidFill>
                  <a:srgbClr val="14324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2pPr>
            <a:lvl3pPr lvl="2"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3pPr>
            <a:lvl4pPr lvl="3"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4pPr>
            <a:lvl5pPr lvl="4"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5pPr>
            <a:lvl6pPr lvl="5"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6pPr>
            <a:lvl7pPr lvl="6"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7pPr>
            <a:lvl8pPr lvl="7"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8pPr>
            <a:lvl9pPr lvl="8" rtl="0" algn="l">
              <a:lnSpc>
                <a:spcPct val="100000"/>
              </a:lnSpc>
              <a:spcBef>
                <a:spcPts val="0"/>
              </a:spcBef>
              <a:spcAft>
                <a:spcPts val="0"/>
              </a:spcAft>
              <a:buClr>
                <a:srgbClr val="FFFFFF"/>
              </a:buClr>
              <a:buSzPts val="1800"/>
              <a:buFont typeface="AvenirNext forINTUIT W05 Demi"/>
              <a:buNone/>
              <a:defRPr>
                <a:latin typeface="AvenirNext forINTUIT W05 Demi"/>
                <a:ea typeface="AvenirNext forINTUIT W05 Demi"/>
                <a:cs typeface="AvenirNext forINTUIT W05 Demi"/>
                <a:sym typeface="AvenirNext forINTUIT W05 Demi"/>
              </a:defRPr>
            </a:lvl9pPr>
          </a:lstStyle>
          <a:p/>
        </p:txBody>
      </p:sp>
      <p:sp>
        <p:nvSpPr>
          <p:cNvPr id="508" name="Google Shape;508;p87"/>
          <p:cNvSpPr txBox="1"/>
          <p:nvPr>
            <p:ph idx="1" type="body"/>
          </p:nvPr>
        </p:nvSpPr>
        <p:spPr>
          <a:xfrm>
            <a:off x="4831080" y="1224150"/>
            <a:ext cx="6267900" cy="4409700"/>
          </a:xfrm>
          <a:prstGeom prst="rect">
            <a:avLst/>
          </a:prstGeom>
        </p:spPr>
        <p:txBody>
          <a:bodyPr anchorCtr="0" anchor="ctr" bIns="91425" lIns="91425" spcFirstLastPara="1" rIns="91425" wrap="square" tIns="91425">
            <a:noAutofit/>
          </a:bodyPr>
          <a:lstStyle>
            <a:lvl1pPr indent="-381000" lvl="0" marL="457200" rtl="0">
              <a:spcBef>
                <a:spcPts val="1800"/>
              </a:spcBef>
              <a:spcAft>
                <a:spcPts val="0"/>
              </a:spcAft>
              <a:buSzPts val="2400"/>
              <a:buChar char="•"/>
              <a:defRPr/>
            </a:lvl1pPr>
            <a:lvl2pPr indent="-355600" lvl="1" marL="914400" rtl="0">
              <a:spcBef>
                <a:spcPts val="1800"/>
              </a:spcBef>
              <a:spcAft>
                <a:spcPts val="0"/>
              </a:spcAft>
              <a:buSzPts val="2000"/>
              <a:buChar char="•"/>
              <a:defRPr/>
            </a:lvl2pPr>
            <a:lvl3pPr indent="-342900" lvl="2" marL="1371600" rtl="0">
              <a:spcBef>
                <a:spcPts val="1800"/>
              </a:spcBef>
              <a:spcAft>
                <a:spcPts val="0"/>
              </a:spcAft>
              <a:buSzPts val="1800"/>
              <a:buChar char="•"/>
              <a:defRPr/>
            </a:lvl3pPr>
            <a:lvl4pPr indent="-330200" lvl="3" marL="1828800" rtl="0">
              <a:spcBef>
                <a:spcPts val="1800"/>
              </a:spcBef>
              <a:spcAft>
                <a:spcPts val="0"/>
              </a:spcAft>
              <a:buSzPts val="1600"/>
              <a:buChar char="•"/>
              <a:defRPr/>
            </a:lvl4pPr>
            <a:lvl5pPr indent="-330200" lvl="4" marL="2286000" rtl="0">
              <a:spcBef>
                <a:spcPts val="1800"/>
              </a:spcBef>
              <a:spcAft>
                <a:spcPts val="0"/>
              </a:spcAft>
              <a:buSzPts val="1600"/>
              <a:buChar char="○"/>
              <a:defRPr/>
            </a:lvl5pPr>
            <a:lvl6pPr indent="-330200" lvl="5" marL="2743200" rtl="0">
              <a:spcBef>
                <a:spcPts val="1800"/>
              </a:spcBef>
              <a:spcAft>
                <a:spcPts val="0"/>
              </a:spcAft>
              <a:buSzPts val="1600"/>
              <a:buChar char="■"/>
              <a:defRPr/>
            </a:lvl6pPr>
            <a:lvl7pPr indent="-330200" lvl="6" marL="3200400" rtl="0">
              <a:spcBef>
                <a:spcPts val="1800"/>
              </a:spcBef>
              <a:spcAft>
                <a:spcPts val="0"/>
              </a:spcAft>
              <a:buSzPts val="1600"/>
              <a:buChar char="●"/>
              <a:defRPr/>
            </a:lvl7pPr>
            <a:lvl8pPr indent="-330200" lvl="7" marL="3657600" rtl="0">
              <a:spcBef>
                <a:spcPts val="1800"/>
              </a:spcBef>
              <a:spcAft>
                <a:spcPts val="0"/>
              </a:spcAft>
              <a:buSzPts val="1600"/>
              <a:buChar char="○"/>
              <a:defRPr/>
            </a:lvl8pPr>
            <a:lvl9pPr indent="-330200" lvl="8" marL="4114800" rtl="0">
              <a:spcBef>
                <a:spcPts val="1800"/>
              </a:spcBef>
              <a:spcAft>
                <a:spcPts val="0"/>
              </a:spcAft>
              <a:buSzPts val="1600"/>
              <a:buChar char="■"/>
              <a:defRPr/>
            </a:lvl9pPr>
          </a:lstStyle>
          <a:p/>
        </p:txBody>
      </p:sp>
      <p:sp>
        <p:nvSpPr>
          <p:cNvPr id="509" name="Google Shape;509;p8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10" name="Google Shape;510;p87"/>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11" name="Google Shape;511;p8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ale" showMasterSp="0">
  <p:cSld name="Band Kale 50">
    <p:bg>
      <p:bgPr>
        <a:solidFill>
          <a:schemeClr val="accent4"/>
        </a:solidFill>
      </p:bgPr>
    </p:bg>
    <p:spTree>
      <p:nvGrpSpPr>
        <p:cNvPr id="512" name="Shape 512"/>
        <p:cNvGrpSpPr/>
        <p:nvPr/>
      </p:nvGrpSpPr>
      <p:grpSpPr>
        <a:xfrm>
          <a:off x="0" y="0"/>
          <a:ext cx="0" cy="0"/>
          <a:chOff x="0" y="0"/>
          <a:chExt cx="0" cy="0"/>
        </a:xfrm>
      </p:grpSpPr>
      <p:sp>
        <p:nvSpPr>
          <p:cNvPr id="513" name="Google Shape;513;p88"/>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dk1"/>
              </a:buClr>
              <a:buSzPts val="4800"/>
              <a:buFont typeface="AvenirNext forINTUIT W05 Demi"/>
              <a:buNone/>
              <a:defRPr sz="4800">
                <a:solidFill>
                  <a:schemeClr val="dk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14" name="Google Shape;514;p88"/>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15" name="Google Shape;515;p8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Kiwi-50" showMasterSp="0">
  <p:cSld name="Band Kale 50_3">
    <p:bg>
      <p:bgPr>
        <a:solidFill>
          <a:schemeClr val="accent2"/>
        </a:solidFill>
      </p:bgPr>
    </p:bg>
    <p:spTree>
      <p:nvGrpSpPr>
        <p:cNvPr id="516" name="Shape 516"/>
        <p:cNvGrpSpPr/>
        <p:nvPr/>
      </p:nvGrpSpPr>
      <p:grpSpPr>
        <a:xfrm>
          <a:off x="0" y="0"/>
          <a:ext cx="0" cy="0"/>
          <a:chOff x="0" y="0"/>
          <a:chExt cx="0" cy="0"/>
        </a:xfrm>
      </p:grpSpPr>
      <p:sp>
        <p:nvSpPr>
          <p:cNvPr id="517" name="Google Shape;517;p89"/>
          <p:cNvSpPr txBox="1"/>
          <p:nvPr>
            <p:ph type="title"/>
          </p:nvPr>
        </p:nvSpPr>
        <p:spPr>
          <a:xfrm>
            <a:off x="457200" y="1549045"/>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18" name="Google Shape;518;p89"/>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19" name="Google Shape;519;p8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gave 50" showMasterSp="0">
  <p:cSld name="Band Kale 50_3_1">
    <p:bg>
      <p:bgPr>
        <a:solidFill>
          <a:schemeClr val="accent3"/>
        </a:solidFill>
      </p:bgPr>
    </p:bg>
    <p:spTree>
      <p:nvGrpSpPr>
        <p:cNvPr id="520" name="Shape 520"/>
        <p:cNvGrpSpPr/>
        <p:nvPr/>
      </p:nvGrpSpPr>
      <p:grpSpPr>
        <a:xfrm>
          <a:off x="0" y="0"/>
          <a:ext cx="0" cy="0"/>
          <a:chOff x="0" y="0"/>
          <a:chExt cx="0" cy="0"/>
        </a:xfrm>
      </p:grpSpPr>
      <p:sp>
        <p:nvSpPr>
          <p:cNvPr id="521" name="Google Shape;521;p90"/>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lt1"/>
              </a:buClr>
              <a:buSzPts val="4800"/>
              <a:buFont typeface="AvenirNext forINTUIT W05 Demi"/>
              <a:buNone/>
              <a:defRPr sz="4800">
                <a:solidFill>
                  <a:schemeClr val="lt1"/>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22" name="Google Shape;522;p9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23" name="Google Shape;523;p9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Fig" showMasterSp="0">
  <p:cSld name="Band Kale 50_2">
    <p:bg>
      <p:bgPr>
        <a:solidFill>
          <a:schemeClr val="lt1"/>
        </a:solidFill>
      </p:bgPr>
    </p:bg>
    <p:spTree>
      <p:nvGrpSpPr>
        <p:cNvPr id="524" name="Shape 524"/>
        <p:cNvGrpSpPr/>
        <p:nvPr/>
      </p:nvGrpSpPr>
      <p:grpSpPr>
        <a:xfrm>
          <a:off x="0" y="0"/>
          <a:ext cx="0" cy="0"/>
          <a:chOff x="0" y="0"/>
          <a:chExt cx="0" cy="0"/>
        </a:xfrm>
      </p:grpSpPr>
      <p:sp>
        <p:nvSpPr>
          <p:cNvPr id="525" name="Google Shape;525;p91"/>
          <p:cNvSpPr txBox="1"/>
          <p:nvPr>
            <p:ph type="title"/>
          </p:nvPr>
        </p:nvSpPr>
        <p:spPr>
          <a:xfrm>
            <a:off x="457200" y="1549120"/>
            <a:ext cx="10969800" cy="37599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1700"/>
              </a:spcBef>
              <a:spcAft>
                <a:spcPts val="0"/>
              </a:spcAft>
              <a:buClr>
                <a:schemeClr val="accent2"/>
              </a:buClr>
              <a:buSzPts val="4800"/>
              <a:buFont typeface="AvenirNext forINTUIT W05 Demi"/>
              <a:buNone/>
              <a:defRPr sz="48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26" name="Google Shape;526;p91"/>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27" name="Google Shape;527;p9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528" name="Google Shape;528;p9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ofu" showMasterSp="0">
  <p:cSld name="Band Tofu 50 ">
    <p:bg>
      <p:bgPr>
        <a:solidFill>
          <a:schemeClr val="dk2"/>
        </a:solidFill>
      </p:bgPr>
    </p:bg>
    <p:spTree>
      <p:nvGrpSpPr>
        <p:cNvPr id="529" name="Shape 529"/>
        <p:cNvGrpSpPr/>
        <p:nvPr/>
      </p:nvGrpSpPr>
      <p:grpSpPr>
        <a:xfrm>
          <a:off x="0" y="0"/>
          <a:ext cx="0" cy="0"/>
          <a:chOff x="0" y="0"/>
          <a:chExt cx="0" cy="0"/>
        </a:xfrm>
      </p:grpSpPr>
      <p:sp>
        <p:nvSpPr>
          <p:cNvPr id="530" name="Google Shape;530;p92"/>
          <p:cNvSpPr txBox="1"/>
          <p:nvPr>
            <p:ph type="title"/>
          </p:nvPr>
        </p:nvSpPr>
        <p:spPr>
          <a:xfrm>
            <a:off x="457200" y="1645602"/>
            <a:ext cx="10969800" cy="35667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0"/>
              </a:spcBef>
              <a:spcAft>
                <a:spcPts val="0"/>
              </a:spcAft>
              <a:buClr>
                <a:srgbClr val="0D333F"/>
              </a:buClr>
              <a:buSzPts val="4800"/>
              <a:buFont typeface="AvenirNext forINTUIT W05 Demi"/>
              <a:buNone/>
              <a:defRPr sz="4800">
                <a:solidFill>
                  <a:srgbClr val="0D333F"/>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31" name="Google Shape;531;p92"/>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32" name="Google Shape;532;p9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33" name="Google Shape;533;p9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Fig" showMasterSp="0">
  <p:cSld name="Agenda Dk Blu 44">
    <p:spTree>
      <p:nvGrpSpPr>
        <p:cNvPr id="34" name="Shape 34"/>
        <p:cNvGrpSpPr/>
        <p:nvPr/>
      </p:nvGrpSpPr>
      <p:grpSpPr>
        <a:xfrm>
          <a:off x="0" y="0"/>
          <a:ext cx="0" cy="0"/>
          <a:chOff x="0" y="0"/>
          <a:chExt cx="0" cy="0"/>
        </a:xfrm>
      </p:grpSpPr>
      <p:sp>
        <p:nvSpPr>
          <p:cNvPr id="35" name="Google Shape;35;p10"/>
          <p:cNvSpPr txBox="1"/>
          <p:nvPr>
            <p:ph type="title"/>
          </p:nvPr>
        </p:nvSpPr>
        <p:spPr>
          <a:xfrm>
            <a:off x="457200" y="1800344"/>
            <a:ext cx="3481500" cy="32574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accent2"/>
              </a:buClr>
              <a:buSzPts val="4400"/>
              <a:buFont typeface="AvenirNext forINTUIT W05 Demi"/>
              <a:buNone/>
              <a:defRPr sz="4400">
                <a:solidFill>
                  <a:schemeClr val="accent2"/>
                </a:solidFill>
                <a:latin typeface="AvenirNext forINTUIT W05 Demi"/>
                <a:ea typeface="AvenirNext forINTUIT W05 Demi"/>
                <a:cs typeface="AvenirNext forINTUIT W05 Demi"/>
                <a:sym typeface="AvenirNext forINTUIT W05 Demi"/>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36" name="Google Shape;36;p10"/>
          <p:cNvSpPr txBox="1"/>
          <p:nvPr>
            <p:ph idx="1" type="body"/>
          </p:nvPr>
        </p:nvSpPr>
        <p:spPr>
          <a:xfrm>
            <a:off x="4831075" y="1224150"/>
            <a:ext cx="6634800" cy="4409700"/>
          </a:xfrm>
          <a:prstGeom prst="rect">
            <a:avLst/>
          </a:prstGeom>
        </p:spPr>
        <p:txBody>
          <a:bodyPr anchorCtr="0" anchor="ctr" bIns="91425" lIns="91425" spcFirstLastPara="1" rIns="91425" wrap="square" tIns="91425">
            <a:noAutofit/>
          </a:bodyPr>
          <a:lstStyle>
            <a:lvl1pPr indent="-381000" lvl="0" marL="457200">
              <a:spcBef>
                <a:spcPts val="1800"/>
              </a:spcBef>
              <a:spcAft>
                <a:spcPts val="0"/>
              </a:spcAft>
              <a:buSzPts val="2400"/>
              <a:buChar char="•"/>
              <a:defRPr/>
            </a:lvl1pPr>
            <a:lvl2pPr indent="-355600" lvl="1" marL="914400">
              <a:spcBef>
                <a:spcPts val="1800"/>
              </a:spcBef>
              <a:spcAft>
                <a:spcPts val="0"/>
              </a:spcAft>
              <a:buSzPts val="2000"/>
              <a:buChar char="•"/>
              <a:defRPr/>
            </a:lvl2pPr>
            <a:lvl3pPr indent="-342900" lvl="2" marL="1371600">
              <a:spcBef>
                <a:spcPts val="1800"/>
              </a:spcBef>
              <a:spcAft>
                <a:spcPts val="0"/>
              </a:spcAft>
              <a:buSzPts val="1800"/>
              <a:buChar char="•"/>
              <a:defRPr/>
            </a:lvl3pPr>
            <a:lvl4pPr indent="-330200" lvl="3" marL="1828800">
              <a:spcBef>
                <a:spcPts val="1800"/>
              </a:spcBef>
              <a:spcAft>
                <a:spcPts val="0"/>
              </a:spcAft>
              <a:buSzPts val="1600"/>
              <a:buChar char="•"/>
              <a:defRPr/>
            </a:lvl4pPr>
            <a:lvl5pPr indent="-330200" lvl="4" marL="2286000">
              <a:spcBef>
                <a:spcPts val="1800"/>
              </a:spcBef>
              <a:spcAft>
                <a:spcPts val="0"/>
              </a:spcAft>
              <a:buSzPts val="1600"/>
              <a:buChar char="○"/>
              <a:defRPr/>
            </a:lvl5pPr>
            <a:lvl6pPr indent="-330200" lvl="5" marL="2743200">
              <a:spcBef>
                <a:spcPts val="1800"/>
              </a:spcBef>
              <a:spcAft>
                <a:spcPts val="0"/>
              </a:spcAft>
              <a:buSzPts val="1600"/>
              <a:buChar char="■"/>
              <a:defRPr/>
            </a:lvl6pPr>
            <a:lvl7pPr indent="-330200" lvl="6" marL="3200400">
              <a:spcBef>
                <a:spcPts val="1800"/>
              </a:spcBef>
              <a:spcAft>
                <a:spcPts val="0"/>
              </a:spcAft>
              <a:buSzPts val="1600"/>
              <a:buChar char="●"/>
              <a:defRPr/>
            </a:lvl7pPr>
            <a:lvl8pPr indent="-330200" lvl="7" marL="3657600">
              <a:spcBef>
                <a:spcPts val="1800"/>
              </a:spcBef>
              <a:spcAft>
                <a:spcPts val="0"/>
              </a:spcAft>
              <a:buSzPts val="1600"/>
              <a:buChar char="○"/>
              <a:defRPr/>
            </a:lvl8pPr>
            <a:lvl9pPr indent="-330200" lvl="8" marL="4114800">
              <a:spcBef>
                <a:spcPts val="1800"/>
              </a:spcBef>
              <a:spcAft>
                <a:spcPts val="0"/>
              </a:spcAft>
              <a:buSzPts val="1600"/>
              <a:buChar char="■"/>
              <a:defRPr/>
            </a:lvl9pPr>
          </a:lstStyle>
          <a:p/>
        </p:txBody>
      </p:sp>
      <p:sp>
        <p:nvSpPr>
          <p:cNvPr id="37" name="Google Shape;37;p1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38" name="Google Shape;38;p1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Fig-120" showMasterSp="0">
  <p:cSld name="Quote Dk Blu 36">
    <p:bg>
      <p:bgPr>
        <a:solidFill>
          <a:schemeClr val="lt1"/>
        </a:solidFill>
      </p:bgPr>
    </p:bg>
    <p:spTree>
      <p:nvGrpSpPr>
        <p:cNvPr id="534" name="Shape 534"/>
        <p:cNvGrpSpPr/>
        <p:nvPr/>
      </p:nvGrpSpPr>
      <p:grpSpPr>
        <a:xfrm>
          <a:off x="0" y="0"/>
          <a:ext cx="0" cy="0"/>
          <a:chOff x="0" y="0"/>
          <a:chExt cx="0" cy="0"/>
        </a:xfrm>
      </p:grpSpPr>
      <p:sp>
        <p:nvSpPr>
          <p:cNvPr id="535" name="Google Shape;535;p93"/>
          <p:cNvSpPr txBox="1"/>
          <p:nvPr>
            <p:ph type="title"/>
          </p:nvPr>
        </p:nvSpPr>
        <p:spPr>
          <a:xfrm>
            <a:off x="457200" y="1709366"/>
            <a:ext cx="10969800" cy="3439200"/>
          </a:xfrm>
          <a:prstGeom prst="rect">
            <a:avLst/>
          </a:prstGeom>
          <a:noFill/>
          <a:ln>
            <a:noFill/>
          </a:ln>
        </p:spPr>
        <p:txBody>
          <a:bodyPr anchorCtr="0" anchor="ctr" bIns="45700" lIns="45700" spcFirstLastPara="1" rIns="45700" wrap="square" tIns="45700">
            <a:normAutofit/>
          </a:bodyPr>
          <a:lstStyle>
            <a:lvl1pPr lvl="0" rtl="0" algn="l">
              <a:lnSpc>
                <a:spcPct val="95000"/>
              </a:lnSpc>
              <a:spcBef>
                <a:spcPts val="0"/>
              </a:spcBef>
              <a:spcAft>
                <a:spcPts val="0"/>
              </a:spcAft>
              <a:buClr>
                <a:schemeClr val="dk1"/>
              </a:buClr>
              <a:buSzPts val="3800"/>
              <a:buFont typeface="AvenirNext forINTUIT W05 Medium"/>
              <a:buNone/>
              <a:defRPr sz="3800">
                <a:solidFill>
                  <a:schemeClr val="dk1"/>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36" name="Google Shape;536;p93"/>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37" name="Google Shape;537;p93"/>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sp>
        <p:nvSpPr>
          <p:cNvPr id="538" name="Google Shape;538;p93"/>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ofu-100" showMasterSp="0">
  <p:cSld name="Quote Tofu 36">
    <p:bg>
      <p:bgPr>
        <a:solidFill>
          <a:schemeClr val="dk2"/>
        </a:solidFill>
      </p:bgPr>
    </p:bg>
    <p:spTree>
      <p:nvGrpSpPr>
        <p:cNvPr id="539" name="Shape 539"/>
        <p:cNvGrpSpPr/>
        <p:nvPr/>
      </p:nvGrpSpPr>
      <p:grpSpPr>
        <a:xfrm>
          <a:off x="0" y="0"/>
          <a:ext cx="0" cy="0"/>
          <a:chOff x="0" y="0"/>
          <a:chExt cx="0" cy="0"/>
        </a:xfrm>
      </p:grpSpPr>
      <p:sp>
        <p:nvSpPr>
          <p:cNvPr id="540" name="Google Shape;540;p94"/>
          <p:cNvSpPr txBox="1"/>
          <p:nvPr>
            <p:ph type="title"/>
          </p:nvPr>
        </p:nvSpPr>
        <p:spPr>
          <a:xfrm>
            <a:off x="457200" y="1800344"/>
            <a:ext cx="10969800" cy="3257400"/>
          </a:xfrm>
          <a:prstGeom prst="rect">
            <a:avLst/>
          </a:prstGeom>
          <a:noFill/>
          <a:ln>
            <a:noFill/>
          </a:ln>
        </p:spPr>
        <p:txBody>
          <a:bodyPr anchorCtr="0" anchor="ctr" bIns="45700" lIns="45700" spcFirstLastPara="1" rIns="45700" wrap="square" tIns="45700">
            <a:normAutofit/>
          </a:bodyPr>
          <a:lstStyle>
            <a:lvl1pPr lvl="0" rtl="0" algn="l">
              <a:lnSpc>
                <a:spcPct val="100000"/>
              </a:lnSpc>
              <a:spcBef>
                <a:spcPts val="0"/>
              </a:spcBef>
              <a:spcAft>
                <a:spcPts val="0"/>
              </a:spcAft>
              <a:buClr>
                <a:srgbClr val="0D333F"/>
              </a:buClr>
              <a:buSzPts val="3800"/>
              <a:buFont typeface="AvenirNext forINTUIT W05 Medium"/>
              <a:buNone/>
              <a:defRPr sz="3800">
                <a:solidFill>
                  <a:srgbClr val="0D333F"/>
                </a:solidFill>
                <a:latin typeface="AvenirNext forINTUIT W05 Medium"/>
                <a:ea typeface="AvenirNext forINTUIT W05 Medium"/>
                <a:cs typeface="AvenirNext forINTUIT W05 Medium"/>
                <a:sym typeface="AvenirNext forINTUIT W05 Medium"/>
              </a:defRPr>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41" name="Google Shape;541;p94"/>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42" name="Google Shape;542;p94"/>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sp>
        <p:nvSpPr>
          <p:cNvPr id="543" name="Google Shape;543;p94"/>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showMasterSp="0">
  <p:cSld name="Bullet slide 1_1">
    <p:spTree>
      <p:nvGrpSpPr>
        <p:cNvPr id="544" name="Shape 544"/>
        <p:cNvGrpSpPr/>
        <p:nvPr/>
      </p:nvGrpSpPr>
      <p:grpSpPr>
        <a:xfrm>
          <a:off x="0" y="0"/>
          <a:ext cx="0" cy="0"/>
          <a:chOff x="0" y="0"/>
          <a:chExt cx="0" cy="0"/>
        </a:xfrm>
      </p:grpSpPr>
      <p:sp>
        <p:nvSpPr>
          <p:cNvPr id="545" name="Google Shape;545;p95"/>
          <p:cNvSpPr txBox="1"/>
          <p:nvPr>
            <p:ph type="title"/>
          </p:nvPr>
        </p:nvSpPr>
        <p:spPr>
          <a:xfrm>
            <a:off x="466825" y="96612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46" name="Google Shape;546;p95"/>
          <p:cNvSpPr txBox="1"/>
          <p:nvPr>
            <p:ph idx="1" type="body"/>
          </p:nvPr>
        </p:nvSpPr>
        <p:spPr>
          <a:xfrm>
            <a:off x="561975" y="1917950"/>
            <a:ext cx="10998900" cy="40422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lt1"/>
              </a:buClr>
              <a:buSzPts val="2000"/>
              <a:buChar char="•"/>
              <a:defRPr sz="2000">
                <a:solidFill>
                  <a:schemeClr val="lt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lt1"/>
              </a:buClr>
              <a:buSzPts val="1800"/>
              <a:buChar char="•"/>
              <a:defRPr sz="1800">
                <a:solidFill>
                  <a:schemeClr val="lt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lt1"/>
              </a:buClr>
              <a:buSzPts val="1600"/>
              <a:buChar char="•"/>
              <a:defRPr sz="1600">
                <a:solidFill>
                  <a:schemeClr val="lt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lt1"/>
              </a:buClr>
              <a:buSzPts val="1400"/>
              <a:buChar char="•"/>
              <a:defRPr sz="1400">
                <a:solidFill>
                  <a:schemeClr val="lt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lt1"/>
              </a:buClr>
              <a:buSzPts val="1200"/>
              <a:buFont typeface="Avenir Next For Intuit"/>
              <a:buChar char="●"/>
              <a:defRPr>
                <a:solidFill>
                  <a:schemeClr val="lt1"/>
                </a:solidFill>
                <a:latin typeface="Avenir Next For Intuit"/>
                <a:ea typeface="Avenir Next For Intuit"/>
                <a:cs typeface="Avenir Next For Intuit"/>
                <a:sym typeface="Avenir Next For Intuit"/>
              </a:defRPr>
            </a:lvl9pPr>
          </a:lstStyle>
          <a:p/>
        </p:txBody>
      </p:sp>
      <p:sp>
        <p:nvSpPr>
          <p:cNvPr id="547" name="Google Shape;547;p95"/>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48" name="Google Shape;548;p95"/>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549" name="Google Shape;549;p95"/>
          <p:cNvSpPr txBox="1"/>
          <p:nvPr>
            <p:ph idx="2" type="title"/>
          </p:nvPr>
        </p:nvSpPr>
        <p:spPr>
          <a:xfrm>
            <a:off x="466813" y="308074"/>
            <a:ext cx="109989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accent2"/>
              </a:buClr>
              <a:buSzPts val="1600"/>
              <a:buFont typeface="Avenir Next For Intuit"/>
              <a:buNone/>
              <a:defRPr sz="1600">
                <a:solidFill>
                  <a:schemeClr val="accent2"/>
                </a:solidFill>
              </a:defRPr>
            </a:lvl1pPr>
            <a:lvl2pPr lvl="1" rtl="0" algn="l">
              <a:lnSpc>
                <a:spcPct val="100000"/>
              </a:lnSpc>
              <a:spcBef>
                <a:spcPts val="0"/>
              </a:spcBef>
              <a:spcAft>
                <a:spcPts val="0"/>
              </a:spcAft>
              <a:buClr>
                <a:schemeClr val="accent2"/>
              </a:buClr>
              <a:buSzPts val="300"/>
              <a:buNone/>
              <a:defRPr sz="100">
                <a:solidFill>
                  <a:schemeClr val="accent2"/>
                </a:solidFill>
              </a:defRPr>
            </a:lvl2pPr>
            <a:lvl3pPr lvl="2" rtl="0" algn="l">
              <a:lnSpc>
                <a:spcPct val="100000"/>
              </a:lnSpc>
              <a:spcBef>
                <a:spcPts val="0"/>
              </a:spcBef>
              <a:spcAft>
                <a:spcPts val="0"/>
              </a:spcAft>
              <a:buClr>
                <a:schemeClr val="accent2"/>
              </a:buClr>
              <a:buSzPts val="300"/>
              <a:buNone/>
              <a:defRPr sz="100">
                <a:solidFill>
                  <a:schemeClr val="accent2"/>
                </a:solidFill>
              </a:defRPr>
            </a:lvl3pPr>
            <a:lvl4pPr lvl="3" rtl="0" algn="l">
              <a:lnSpc>
                <a:spcPct val="100000"/>
              </a:lnSpc>
              <a:spcBef>
                <a:spcPts val="0"/>
              </a:spcBef>
              <a:spcAft>
                <a:spcPts val="0"/>
              </a:spcAft>
              <a:buClr>
                <a:schemeClr val="accent2"/>
              </a:buClr>
              <a:buSzPts val="300"/>
              <a:buNone/>
              <a:defRPr sz="100">
                <a:solidFill>
                  <a:schemeClr val="accent2"/>
                </a:solidFill>
              </a:defRPr>
            </a:lvl4pPr>
            <a:lvl5pPr lvl="4" rtl="0" algn="l">
              <a:lnSpc>
                <a:spcPct val="100000"/>
              </a:lnSpc>
              <a:spcBef>
                <a:spcPts val="0"/>
              </a:spcBef>
              <a:spcAft>
                <a:spcPts val="0"/>
              </a:spcAft>
              <a:buClr>
                <a:schemeClr val="accent2"/>
              </a:buClr>
              <a:buSzPts val="300"/>
              <a:buNone/>
              <a:defRPr sz="100">
                <a:solidFill>
                  <a:schemeClr val="accent2"/>
                </a:solidFill>
              </a:defRPr>
            </a:lvl5pPr>
            <a:lvl6pPr lvl="5" rtl="0" algn="l">
              <a:lnSpc>
                <a:spcPct val="100000"/>
              </a:lnSpc>
              <a:spcBef>
                <a:spcPts val="0"/>
              </a:spcBef>
              <a:spcAft>
                <a:spcPts val="0"/>
              </a:spcAft>
              <a:buClr>
                <a:schemeClr val="accent2"/>
              </a:buClr>
              <a:buSzPts val="300"/>
              <a:buNone/>
              <a:defRPr sz="100">
                <a:solidFill>
                  <a:schemeClr val="accent2"/>
                </a:solidFill>
              </a:defRPr>
            </a:lvl6pPr>
            <a:lvl7pPr lvl="6" rtl="0" algn="l">
              <a:lnSpc>
                <a:spcPct val="100000"/>
              </a:lnSpc>
              <a:spcBef>
                <a:spcPts val="0"/>
              </a:spcBef>
              <a:spcAft>
                <a:spcPts val="0"/>
              </a:spcAft>
              <a:buClr>
                <a:schemeClr val="accent2"/>
              </a:buClr>
              <a:buSzPts val="300"/>
              <a:buNone/>
              <a:defRPr sz="100">
                <a:solidFill>
                  <a:schemeClr val="accent2"/>
                </a:solidFill>
              </a:defRPr>
            </a:lvl7pPr>
            <a:lvl8pPr lvl="7" rtl="0" algn="l">
              <a:lnSpc>
                <a:spcPct val="100000"/>
              </a:lnSpc>
              <a:spcBef>
                <a:spcPts val="0"/>
              </a:spcBef>
              <a:spcAft>
                <a:spcPts val="0"/>
              </a:spcAft>
              <a:buClr>
                <a:schemeClr val="accent2"/>
              </a:buClr>
              <a:buSzPts val="300"/>
              <a:buNone/>
              <a:defRPr sz="100">
                <a:solidFill>
                  <a:schemeClr val="accent2"/>
                </a:solidFill>
              </a:defRPr>
            </a:lvl8pPr>
            <a:lvl9pPr lvl="8" rtl="0" algn="l">
              <a:lnSpc>
                <a:spcPct val="100000"/>
              </a:lnSpc>
              <a:spcBef>
                <a:spcPts val="0"/>
              </a:spcBef>
              <a:spcAft>
                <a:spcPts val="0"/>
              </a:spcAft>
              <a:buClr>
                <a:schemeClr val="accent2"/>
              </a:buClr>
              <a:buSzPts val="300"/>
              <a:buNone/>
              <a:defRPr sz="100">
                <a:solidFill>
                  <a:schemeClr val="accent2"/>
                </a:solidFill>
              </a:defRPr>
            </a:lvl9pPr>
          </a:lstStyle>
          <a:p/>
        </p:txBody>
      </p:sp>
    </p:spTree>
  </p:cSld>
  <p:clrMapOvr>
    <a:masterClrMapping/>
  </p:clrMapOvr>
  <p:extLst>
    <p:ext uri="{DCECCB84-F9BA-43D5-87BE-67443E8EF086}">
      <p15:sldGuideLst>
        <p15:guide id="1" pos="7378">
          <p15:clr>
            <a:srgbClr val="FA7B17"/>
          </p15:clr>
        </p15:guide>
        <p15:guide id="2" orient="horz" pos="4176">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showMasterSp="0">
  <p:cSld name="Bullet slide 1_1_1">
    <p:bg>
      <p:bgPr>
        <a:solidFill>
          <a:schemeClr val="lt1"/>
        </a:solidFill>
      </p:bgPr>
    </p:bg>
    <p:spTree>
      <p:nvGrpSpPr>
        <p:cNvPr id="550" name="Shape 550"/>
        <p:cNvGrpSpPr/>
        <p:nvPr/>
      </p:nvGrpSpPr>
      <p:grpSpPr>
        <a:xfrm>
          <a:off x="0" y="0"/>
          <a:ext cx="0" cy="0"/>
          <a:chOff x="0" y="0"/>
          <a:chExt cx="0" cy="0"/>
        </a:xfrm>
      </p:grpSpPr>
      <p:sp>
        <p:nvSpPr>
          <p:cNvPr id="551" name="Google Shape;551;p96"/>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552" name="Google Shape;552;p96"/>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553" name="Google Shape;553;p96"/>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54" name="Google Shape;554;p96"/>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555" name="Google Shape;555;p96"/>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56" name="Google Shape;556;p96"/>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557" name="Google Shape;557;p96"/>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1 + eyebrow" showMasterSp="0">
  <p:cSld name="Bullet slide 1_1_1_1">
    <p:bg>
      <p:bgPr>
        <a:solidFill>
          <a:schemeClr val="lt1"/>
        </a:solidFill>
      </p:bgPr>
    </p:bg>
    <p:spTree>
      <p:nvGrpSpPr>
        <p:cNvPr id="558" name="Shape 558"/>
        <p:cNvGrpSpPr/>
        <p:nvPr/>
      </p:nvGrpSpPr>
      <p:grpSpPr>
        <a:xfrm>
          <a:off x="0" y="0"/>
          <a:ext cx="0" cy="0"/>
          <a:chOff x="0" y="0"/>
          <a:chExt cx="0" cy="0"/>
        </a:xfrm>
      </p:grpSpPr>
      <p:sp>
        <p:nvSpPr>
          <p:cNvPr id="559" name="Google Shape;559;p97"/>
          <p:cNvSpPr txBox="1"/>
          <p:nvPr>
            <p:ph type="title"/>
          </p:nvPr>
        </p:nvSpPr>
        <p:spPr>
          <a:xfrm>
            <a:off x="457200" y="786384"/>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560" name="Google Shape;560;p97"/>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Clr>
                <a:schemeClr val="dk1"/>
              </a:buClr>
              <a:buSzPts val="2400"/>
              <a:buChar char="•"/>
              <a:defRPr sz="24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6pPr>
            <a:lvl7pPr indent="-304800" lvl="6" marL="32004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7pPr>
            <a:lvl8pPr indent="-304800" lvl="7" marL="36576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8pPr>
            <a:lvl9pPr indent="-304800" lvl="8" marL="4114800" rtl="0" algn="l">
              <a:lnSpc>
                <a:spcPct val="100000"/>
              </a:lnSpc>
              <a:spcBef>
                <a:spcPts val="500"/>
              </a:spcBef>
              <a:spcAft>
                <a:spcPts val="0"/>
              </a:spcAft>
              <a:buClr>
                <a:schemeClr val="dk1"/>
              </a:buClr>
              <a:buSzPts val="1200"/>
              <a:buFont typeface="Avenir Next For Intuit"/>
              <a:buChar char="●"/>
              <a:defRPr>
                <a:solidFill>
                  <a:schemeClr val="dk1"/>
                </a:solidFill>
                <a:latin typeface="Avenir Next For Intuit"/>
                <a:ea typeface="Avenir Next For Intuit"/>
                <a:cs typeface="Avenir Next For Intuit"/>
                <a:sym typeface="Avenir Next For Intuit"/>
              </a:defRPr>
            </a:lvl9pPr>
          </a:lstStyle>
          <a:p/>
        </p:txBody>
      </p:sp>
      <p:sp>
        <p:nvSpPr>
          <p:cNvPr id="561" name="Google Shape;561;p97"/>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cxnSp>
        <p:nvCxnSpPr>
          <p:cNvPr id="562" name="Google Shape;562;p97"/>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63" name="Google Shape;563;p97"/>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Tree>
  </p:cSld>
  <p:clrMapOvr>
    <a:masterClrMapping/>
  </p:clrMapOvr>
  <p:extLst>
    <p:ext uri="{DCECCB84-F9BA-43D5-87BE-67443E8EF086}">
      <p15:sldGuideLst>
        <p15:guide id="1" orient="horz" pos="4176">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1 + eyebrow" showMasterSp="0">
  <p:cSld name="Bullet slide 1 + eyebrow_1">
    <p:spTree>
      <p:nvGrpSpPr>
        <p:cNvPr id="564" name="Shape 564"/>
        <p:cNvGrpSpPr/>
        <p:nvPr/>
      </p:nvGrpSpPr>
      <p:grpSpPr>
        <a:xfrm>
          <a:off x="0" y="0"/>
          <a:ext cx="0" cy="0"/>
          <a:chOff x="0" y="0"/>
          <a:chExt cx="0" cy="0"/>
        </a:xfrm>
      </p:grpSpPr>
      <p:sp>
        <p:nvSpPr>
          <p:cNvPr id="565" name="Google Shape;565;p98"/>
          <p:cNvSpPr txBox="1"/>
          <p:nvPr>
            <p:ph type="title"/>
          </p:nvPr>
        </p:nvSpPr>
        <p:spPr>
          <a:xfrm>
            <a:off x="457200" y="787400"/>
            <a:ext cx="10969800" cy="622200"/>
          </a:xfrm>
          <a:prstGeom prst="rect">
            <a:avLst/>
          </a:prstGeom>
          <a:noFill/>
          <a:ln>
            <a:noFill/>
          </a:ln>
        </p:spPr>
        <p:txBody>
          <a:bodyPr anchorCtr="0" anchor="ctr"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66" name="Google Shape;566;p98"/>
          <p:cNvSpPr txBox="1"/>
          <p:nvPr>
            <p:ph idx="1" type="body"/>
          </p:nvPr>
        </p:nvSpPr>
        <p:spPr>
          <a:xfrm>
            <a:off x="457200" y="1600200"/>
            <a:ext cx="11103900" cy="4359900"/>
          </a:xfrm>
          <a:prstGeom prst="rect">
            <a:avLst/>
          </a:prstGeom>
          <a:noFill/>
          <a:ln>
            <a:noFill/>
          </a:ln>
        </p:spPr>
        <p:txBody>
          <a:bodyPr anchorCtr="0" anchor="t" bIns="45700" lIns="45700" spcFirstLastPara="1" rIns="45700" wrap="square" tIns="45700">
            <a:normAutofit/>
          </a:bodyPr>
          <a:lstStyle>
            <a:lvl1pPr indent="-381000" lvl="0" marL="457200" rtl="0" algn="l">
              <a:lnSpc>
                <a:spcPct val="90000"/>
              </a:lnSpc>
              <a:spcBef>
                <a:spcPts val="1800"/>
              </a:spcBef>
              <a:spcAft>
                <a:spcPts val="0"/>
              </a:spcAft>
              <a:buSzPts val="2400"/>
              <a:buChar char="•"/>
              <a:defRPr>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a:lvl6pPr>
            <a:lvl7pPr indent="-304800" lvl="6" marL="3200400" rtl="0" algn="l">
              <a:lnSpc>
                <a:spcPct val="100000"/>
              </a:lnSpc>
              <a:spcBef>
                <a:spcPts val="500"/>
              </a:spcBef>
              <a:spcAft>
                <a:spcPts val="0"/>
              </a:spcAft>
              <a:buSzPts val="1200"/>
              <a:buChar char="●"/>
              <a:defRPr/>
            </a:lvl7pPr>
            <a:lvl8pPr indent="-304800" lvl="7" marL="3657600" rtl="0" algn="l">
              <a:lnSpc>
                <a:spcPct val="100000"/>
              </a:lnSpc>
              <a:spcBef>
                <a:spcPts val="500"/>
              </a:spcBef>
              <a:spcAft>
                <a:spcPts val="0"/>
              </a:spcAft>
              <a:buSzPts val="1200"/>
              <a:buChar char="○"/>
              <a:defRPr/>
            </a:lvl8pPr>
            <a:lvl9pPr indent="-304800" lvl="8" marL="4114800" rtl="0" algn="l">
              <a:lnSpc>
                <a:spcPct val="100000"/>
              </a:lnSpc>
              <a:spcBef>
                <a:spcPts val="500"/>
              </a:spcBef>
              <a:spcAft>
                <a:spcPts val="0"/>
              </a:spcAft>
              <a:buSzPts val="1200"/>
              <a:buChar char="●"/>
              <a:defRPr/>
            </a:lvl9pPr>
          </a:lstStyle>
          <a:p/>
        </p:txBody>
      </p:sp>
      <p:sp>
        <p:nvSpPr>
          <p:cNvPr id="567" name="Google Shape;567;p98"/>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68" name="Google Shape;568;p98"/>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569" name="Google Shape;569;p98"/>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70" name="Google Shape;570;p98"/>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571" name="Google Shape;571;p98"/>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ght 2 columns " showMasterSp="0">
  <p:cSld name="Bullet 2 columns A_1">
    <p:spTree>
      <p:nvGrpSpPr>
        <p:cNvPr id="572" name="Shape 572"/>
        <p:cNvGrpSpPr/>
        <p:nvPr/>
      </p:nvGrpSpPr>
      <p:grpSpPr>
        <a:xfrm>
          <a:off x="0" y="0"/>
          <a:ext cx="0" cy="0"/>
          <a:chOff x="0" y="0"/>
          <a:chExt cx="0" cy="0"/>
        </a:xfrm>
      </p:grpSpPr>
      <p:sp>
        <p:nvSpPr>
          <p:cNvPr id="573" name="Google Shape;573;p99"/>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chemeClr val="lt1"/>
              </a:buClr>
              <a:buSzPts val="1800"/>
              <a:buNone/>
              <a:defRPr>
                <a:solidFill>
                  <a:schemeClr val="lt1"/>
                </a:solidFill>
              </a:defRPr>
            </a:lvl2pPr>
            <a:lvl3pPr lvl="2" rtl="0" algn="l">
              <a:lnSpc>
                <a:spcPct val="100000"/>
              </a:lnSpc>
              <a:spcBef>
                <a:spcPts val="0"/>
              </a:spcBef>
              <a:spcAft>
                <a:spcPts val="0"/>
              </a:spcAft>
              <a:buClr>
                <a:schemeClr val="lt1"/>
              </a:buClr>
              <a:buSzPts val="1800"/>
              <a:buNone/>
              <a:defRPr>
                <a:solidFill>
                  <a:schemeClr val="lt1"/>
                </a:solidFill>
              </a:defRPr>
            </a:lvl3pPr>
            <a:lvl4pPr lvl="3" rtl="0" algn="l">
              <a:lnSpc>
                <a:spcPct val="100000"/>
              </a:lnSpc>
              <a:spcBef>
                <a:spcPts val="0"/>
              </a:spcBef>
              <a:spcAft>
                <a:spcPts val="0"/>
              </a:spcAft>
              <a:buClr>
                <a:schemeClr val="lt1"/>
              </a:buClr>
              <a:buSzPts val="1800"/>
              <a:buNone/>
              <a:defRPr>
                <a:solidFill>
                  <a:schemeClr val="lt1"/>
                </a:solidFill>
              </a:defRPr>
            </a:lvl4pPr>
            <a:lvl5pPr lvl="4" rtl="0" algn="l">
              <a:lnSpc>
                <a:spcPct val="100000"/>
              </a:lnSpc>
              <a:spcBef>
                <a:spcPts val="0"/>
              </a:spcBef>
              <a:spcAft>
                <a:spcPts val="0"/>
              </a:spcAft>
              <a:buClr>
                <a:schemeClr val="lt1"/>
              </a:buClr>
              <a:buSzPts val="1800"/>
              <a:buNone/>
              <a:defRPr>
                <a:solidFill>
                  <a:schemeClr val="lt1"/>
                </a:solidFill>
              </a:defRPr>
            </a:lvl5pPr>
            <a:lvl6pPr lvl="5" rtl="0" algn="l">
              <a:lnSpc>
                <a:spcPct val="100000"/>
              </a:lnSpc>
              <a:spcBef>
                <a:spcPts val="0"/>
              </a:spcBef>
              <a:spcAft>
                <a:spcPts val="0"/>
              </a:spcAft>
              <a:buClr>
                <a:schemeClr val="lt1"/>
              </a:buClr>
              <a:buSzPts val="1800"/>
              <a:buNone/>
              <a:defRPr>
                <a:solidFill>
                  <a:schemeClr val="lt1"/>
                </a:solidFill>
              </a:defRPr>
            </a:lvl6pPr>
            <a:lvl7pPr lvl="6" rtl="0" algn="l">
              <a:lnSpc>
                <a:spcPct val="100000"/>
              </a:lnSpc>
              <a:spcBef>
                <a:spcPts val="0"/>
              </a:spcBef>
              <a:spcAft>
                <a:spcPts val="0"/>
              </a:spcAft>
              <a:buClr>
                <a:schemeClr val="lt1"/>
              </a:buClr>
              <a:buSzPts val="1800"/>
              <a:buNone/>
              <a:defRPr>
                <a:solidFill>
                  <a:schemeClr val="lt1"/>
                </a:solidFill>
              </a:defRPr>
            </a:lvl7pPr>
            <a:lvl8pPr lvl="7" rtl="0" algn="l">
              <a:lnSpc>
                <a:spcPct val="100000"/>
              </a:lnSpc>
              <a:spcBef>
                <a:spcPts val="0"/>
              </a:spcBef>
              <a:spcAft>
                <a:spcPts val="0"/>
              </a:spcAft>
              <a:buClr>
                <a:schemeClr val="lt1"/>
              </a:buClr>
              <a:buSzPts val="1800"/>
              <a:buNone/>
              <a:defRPr>
                <a:solidFill>
                  <a:schemeClr val="lt1"/>
                </a:solidFill>
              </a:defRPr>
            </a:lvl8pPr>
            <a:lvl9pPr lvl="8" rtl="0" algn="l">
              <a:lnSpc>
                <a:spcPct val="100000"/>
              </a:lnSpc>
              <a:spcBef>
                <a:spcPts val="0"/>
              </a:spcBef>
              <a:spcAft>
                <a:spcPts val="0"/>
              </a:spcAft>
              <a:buClr>
                <a:schemeClr val="lt1"/>
              </a:buClr>
              <a:buSzPts val="1800"/>
              <a:buNone/>
              <a:defRPr>
                <a:solidFill>
                  <a:schemeClr val="lt1"/>
                </a:solidFill>
              </a:defRPr>
            </a:lvl9pPr>
          </a:lstStyle>
          <a:p/>
        </p:txBody>
      </p:sp>
      <p:sp>
        <p:nvSpPr>
          <p:cNvPr id="574" name="Google Shape;574;p99"/>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575" name="Google Shape;575;p99"/>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SzPts val="1400"/>
              <a:buFont typeface="Avenir Next For Intuit"/>
              <a:buChar char="■"/>
              <a:defRPr sz="1400">
                <a:latin typeface="Avenir Next For Intuit"/>
                <a:ea typeface="Avenir Next For Intuit"/>
                <a:cs typeface="Avenir Next For Intuit"/>
                <a:sym typeface="Avenir Next For Intuit"/>
              </a:defRPr>
            </a:lvl9pPr>
          </a:lstStyle>
          <a:p/>
        </p:txBody>
      </p:sp>
      <p:sp>
        <p:nvSpPr>
          <p:cNvPr id="576" name="Google Shape;576;p99"/>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77" name="Google Shape;577;p99"/>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578" name="Google Shape;578;p99"/>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79" name="Google Shape;579;p99"/>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580" name="Google Shape;580;p99"/>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dark 2 columns" showMasterSp="0">
  <p:cSld name="Bullet 2 columns A_1_1">
    <p:bg>
      <p:bgPr>
        <a:solidFill>
          <a:schemeClr val="lt1"/>
        </a:solidFill>
      </p:bgPr>
    </p:bg>
    <p:spTree>
      <p:nvGrpSpPr>
        <p:cNvPr id="581" name="Shape 581"/>
        <p:cNvGrpSpPr/>
        <p:nvPr/>
      </p:nvGrpSpPr>
      <p:grpSpPr>
        <a:xfrm>
          <a:off x="0" y="0"/>
          <a:ext cx="0" cy="0"/>
          <a:chOff x="0" y="0"/>
          <a:chExt cx="0" cy="0"/>
        </a:xfrm>
      </p:grpSpPr>
      <p:sp>
        <p:nvSpPr>
          <p:cNvPr id="582" name="Google Shape;582;p100"/>
          <p:cNvSpPr txBox="1"/>
          <p:nvPr>
            <p:ph type="title"/>
          </p:nvPr>
        </p:nvSpPr>
        <p:spPr>
          <a:xfrm>
            <a:off x="457200" y="548640"/>
            <a:ext cx="109698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Clr>
                <a:schemeClr val="dk1"/>
              </a:buClr>
              <a:buSzPts val="3500"/>
              <a:buFont typeface="Avenir Next For Intuit"/>
              <a:buNone/>
              <a:defRPr sz="3500">
                <a:solidFill>
                  <a:schemeClr val="dk1"/>
                </a:solidFill>
              </a:defRPr>
            </a:lvl1pPr>
            <a:lvl2pPr lvl="1" rtl="0" algn="l">
              <a:lnSpc>
                <a:spcPct val="100000"/>
              </a:lnSpc>
              <a:spcBef>
                <a:spcPts val="0"/>
              </a:spcBef>
              <a:spcAft>
                <a:spcPts val="0"/>
              </a:spcAft>
              <a:buClr>
                <a:schemeClr val="dk1"/>
              </a:buClr>
              <a:buSzPts val="1800"/>
              <a:buNone/>
              <a:defRPr>
                <a:solidFill>
                  <a:schemeClr val="dk1"/>
                </a:solidFill>
              </a:defRPr>
            </a:lvl2pPr>
            <a:lvl3pPr lvl="2" rtl="0" algn="l">
              <a:lnSpc>
                <a:spcPct val="100000"/>
              </a:lnSpc>
              <a:spcBef>
                <a:spcPts val="0"/>
              </a:spcBef>
              <a:spcAft>
                <a:spcPts val="0"/>
              </a:spcAft>
              <a:buClr>
                <a:schemeClr val="dk1"/>
              </a:buClr>
              <a:buSzPts val="1800"/>
              <a:buNone/>
              <a:defRPr>
                <a:solidFill>
                  <a:schemeClr val="dk1"/>
                </a:solidFill>
              </a:defRPr>
            </a:lvl3pPr>
            <a:lvl4pPr lvl="3" rtl="0" algn="l">
              <a:lnSpc>
                <a:spcPct val="100000"/>
              </a:lnSpc>
              <a:spcBef>
                <a:spcPts val="0"/>
              </a:spcBef>
              <a:spcAft>
                <a:spcPts val="0"/>
              </a:spcAft>
              <a:buClr>
                <a:schemeClr val="dk1"/>
              </a:buClr>
              <a:buSzPts val="1800"/>
              <a:buNone/>
              <a:defRPr>
                <a:solidFill>
                  <a:schemeClr val="dk1"/>
                </a:solidFill>
              </a:defRPr>
            </a:lvl4pPr>
            <a:lvl5pPr lvl="4" rtl="0" algn="l">
              <a:lnSpc>
                <a:spcPct val="100000"/>
              </a:lnSpc>
              <a:spcBef>
                <a:spcPts val="0"/>
              </a:spcBef>
              <a:spcAft>
                <a:spcPts val="0"/>
              </a:spcAft>
              <a:buClr>
                <a:schemeClr val="dk1"/>
              </a:buClr>
              <a:buSzPts val="1800"/>
              <a:buNone/>
              <a:defRPr>
                <a:solidFill>
                  <a:schemeClr val="dk1"/>
                </a:solidFill>
              </a:defRPr>
            </a:lvl5pPr>
            <a:lvl6pPr lvl="5" rtl="0" algn="l">
              <a:lnSpc>
                <a:spcPct val="100000"/>
              </a:lnSpc>
              <a:spcBef>
                <a:spcPts val="0"/>
              </a:spcBef>
              <a:spcAft>
                <a:spcPts val="0"/>
              </a:spcAft>
              <a:buClr>
                <a:schemeClr val="dk1"/>
              </a:buClr>
              <a:buSzPts val="1800"/>
              <a:buNone/>
              <a:defRPr>
                <a:solidFill>
                  <a:schemeClr val="dk1"/>
                </a:solidFill>
              </a:defRPr>
            </a:lvl6pPr>
            <a:lvl7pPr lvl="6" rtl="0" algn="l">
              <a:lnSpc>
                <a:spcPct val="100000"/>
              </a:lnSpc>
              <a:spcBef>
                <a:spcPts val="0"/>
              </a:spcBef>
              <a:spcAft>
                <a:spcPts val="0"/>
              </a:spcAft>
              <a:buClr>
                <a:schemeClr val="dk1"/>
              </a:buClr>
              <a:buSzPts val="1800"/>
              <a:buNone/>
              <a:defRPr>
                <a:solidFill>
                  <a:schemeClr val="dk1"/>
                </a:solidFill>
              </a:defRPr>
            </a:lvl7pPr>
            <a:lvl8pPr lvl="7" rtl="0" algn="l">
              <a:lnSpc>
                <a:spcPct val="100000"/>
              </a:lnSpc>
              <a:spcBef>
                <a:spcPts val="0"/>
              </a:spcBef>
              <a:spcAft>
                <a:spcPts val="0"/>
              </a:spcAft>
              <a:buClr>
                <a:schemeClr val="dk1"/>
              </a:buClr>
              <a:buSzPts val="1800"/>
              <a:buNone/>
              <a:defRPr>
                <a:solidFill>
                  <a:schemeClr val="dk1"/>
                </a:solidFill>
              </a:defRPr>
            </a:lvl8pPr>
            <a:lvl9pPr lvl="8" rtl="0" algn="l">
              <a:lnSpc>
                <a:spcPct val="100000"/>
              </a:lnSpc>
              <a:spcBef>
                <a:spcPts val="0"/>
              </a:spcBef>
              <a:spcAft>
                <a:spcPts val="0"/>
              </a:spcAft>
              <a:buClr>
                <a:schemeClr val="dk1"/>
              </a:buClr>
              <a:buSzPts val="1800"/>
              <a:buNone/>
              <a:defRPr>
                <a:solidFill>
                  <a:schemeClr val="dk1"/>
                </a:solidFill>
              </a:defRPr>
            </a:lvl9pPr>
          </a:lstStyle>
          <a:p/>
        </p:txBody>
      </p:sp>
      <p:sp>
        <p:nvSpPr>
          <p:cNvPr id="583" name="Google Shape;583;p100"/>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584" name="Google Shape;584;p100"/>
          <p:cNvSpPr txBox="1"/>
          <p:nvPr>
            <p:ph idx="2" type="body"/>
          </p:nvPr>
        </p:nvSpPr>
        <p:spPr>
          <a:xfrm>
            <a:off x="6300216"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Clr>
                <a:schemeClr val="dk1"/>
              </a:buClr>
              <a:buSzPts val="2000"/>
              <a:buChar char="•"/>
              <a:defRPr sz="2000">
                <a:solidFill>
                  <a:schemeClr val="dk1"/>
                </a:solidFill>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Clr>
                <a:schemeClr val="dk1"/>
              </a:buClr>
              <a:buSzPts val="1800"/>
              <a:buChar char="•"/>
              <a:defRPr sz="1800">
                <a:solidFill>
                  <a:schemeClr val="dk1"/>
                </a:solidFill>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Clr>
                <a:schemeClr val="dk1"/>
              </a:buClr>
              <a:buSzPts val="1600"/>
              <a:buChar char="•"/>
              <a:defRPr sz="1600">
                <a:solidFill>
                  <a:schemeClr val="dk1"/>
                </a:solidFill>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Clr>
                <a:schemeClr val="dk1"/>
              </a:buClr>
              <a:buSzPts val="1400"/>
              <a:buChar char="•"/>
              <a:defRPr sz="1400">
                <a:solidFill>
                  <a:schemeClr val="dk1"/>
                </a:solidFill>
                <a:latin typeface="Avenir Next For Intuit"/>
                <a:ea typeface="Avenir Next For Intuit"/>
                <a:cs typeface="Avenir Next For Intuit"/>
                <a:sym typeface="Avenir Next For Intuit"/>
              </a:defRPr>
            </a:lvl5pPr>
            <a:lvl6pPr indent="-317500" lvl="5" marL="27432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6pPr>
            <a:lvl7pPr indent="-317500" lvl="6" marL="32004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7pPr>
            <a:lvl8pPr indent="-317500" lvl="7" marL="36576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8pPr>
            <a:lvl9pPr indent="-317500" lvl="8" marL="4114800" rtl="0" algn="l">
              <a:lnSpc>
                <a:spcPct val="100000"/>
              </a:lnSpc>
              <a:spcBef>
                <a:spcPts val="500"/>
              </a:spcBef>
              <a:spcAft>
                <a:spcPts val="0"/>
              </a:spcAft>
              <a:buClr>
                <a:schemeClr val="dk1"/>
              </a:buClr>
              <a:buSzPts val="1400"/>
              <a:buFont typeface="Avenir Next For Intuit"/>
              <a:buChar char="■"/>
              <a:defRPr sz="1400">
                <a:solidFill>
                  <a:schemeClr val="dk1"/>
                </a:solidFill>
                <a:latin typeface="Avenir Next For Intuit"/>
                <a:ea typeface="Avenir Next For Intuit"/>
                <a:cs typeface="Avenir Next For Intuit"/>
                <a:sym typeface="Avenir Next For Intuit"/>
              </a:defRPr>
            </a:lvl9pPr>
          </a:lstStyle>
          <a:p/>
        </p:txBody>
      </p:sp>
      <p:sp>
        <p:nvSpPr>
          <p:cNvPr id="585" name="Google Shape;585;p100"/>
          <p:cNvSpPr txBox="1"/>
          <p:nvPr>
            <p:ph idx="12" type="sldNum"/>
          </p:nvPr>
        </p:nvSpPr>
        <p:spPr>
          <a:xfrm>
            <a:off x="10972800"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dk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86" name="Google Shape;586;p100"/>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dk1"/>
                </a:solidFill>
                <a:latin typeface="Avenir Next For Intuit"/>
                <a:ea typeface="Avenir Next For Intuit"/>
                <a:cs typeface="Avenir Next For Intuit"/>
                <a:sym typeface="Avenir Next For Intuit"/>
              </a:rPr>
              <a:t>Intuit Confidential and Proprietary</a:t>
            </a:r>
            <a:endParaRPr>
              <a:solidFill>
                <a:schemeClr val="dk1"/>
              </a:solidFill>
              <a:latin typeface="Avenir Next For Intuit"/>
              <a:ea typeface="Avenir Next For Intuit"/>
              <a:cs typeface="Avenir Next For Intuit"/>
              <a:sym typeface="Avenir Next For Intuit"/>
            </a:endParaRPr>
          </a:p>
        </p:txBody>
      </p:sp>
      <p:cxnSp>
        <p:nvCxnSpPr>
          <p:cNvPr id="587" name="Google Shape;587;p100"/>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88" name="Google Shape;588;p100"/>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589" name="Google Shape;589;p100"/>
          <p:cNvPicPr preferRelativeResize="0"/>
          <p:nvPr/>
        </p:nvPicPr>
        <p:blipFill rotWithShape="1">
          <a:blip r:embed="rId2">
            <a:alphaModFix/>
          </a:blip>
          <a:srcRect b="0" l="-8174" r="-5049" t="-10132"/>
          <a:stretch/>
        </p:blipFill>
        <p:spPr>
          <a:xfrm>
            <a:off x="350037" y="6416157"/>
            <a:ext cx="1340421" cy="252097"/>
          </a:xfrm>
          <a:prstGeom prst="rect">
            <a:avLst/>
          </a:prstGeom>
          <a:noFill/>
          <a:ln>
            <a:noFill/>
          </a:ln>
        </p:spPr>
      </p:pic>
    </p:spTree>
  </p:cSld>
  <p:clrMapOvr>
    <a:masterClrMapping/>
  </p:clrMapOvr>
  <p:extLst>
    <p:ext uri="{DCECCB84-F9BA-43D5-87BE-67443E8EF086}">
      <p15:sldGuideLst>
        <p15:guide id="1" orient="horz" pos="4176">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showMasterSp="0">
  <p:cSld name="Product slide 2_1">
    <p:spTree>
      <p:nvGrpSpPr>
        <p:cNvPr id="590" name="Shape 590"/>
        <p:cNvGrpSpPr/>
        <p:nvPr/>
      </p:nvGrpSpPr>
      <p:grpSpPr>
        <a:xfrm>
          <a:off x="0" y="0"/>
          <a:ext cx="0" cy="0"/>
          <a:chOff x="0" y="0"/>
          <a:chExt cx="0" cy="0"/>
        </a:xfrm>
      </p:grpSpPr>
      <p:sp>
        <p:nvSpPr>
          <p:cNvPr id="591" name="Google Shape;591;p101"/>
          <p:cNvSpPr/>
          <p:nvPr/>
        </p:nvSpPr>
        <p:spPr>
          <a:xfrm>
            <a:off x="6090709" y="-1744"/>
            <a:ext cx="6098700" cy="6861600"/>
          </a:xfrm>
          <a:prstGeom prst="rect">
            <a:avLst/>
          </a:prstGeom>
          <a:solidFill>
            <a:srgbClr val="F3F2EF"/>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592" name="Google Shape;592;p101"/>
          <p:cNvSpPr txBox="1"/>
          <p:nvPr>
            <p:ph type="title"/>
          </p:nvPr>
        </p:nvSpPr>
        <p:spPr>
          <a:xfrm>
            <a:off x="457200" y="548640"/>
            <a:ext cx="52542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593" name="Google Shape;593;p101"/>
          <p:cNvSpPr txBox="1"/>
          <p:nvPr>
            <p:ph idx="1" type="body"/>
          </p:nvPr>
        </p:nvSpPr>
        <p:spPr>
          <a:xfrm>
            <a:off x="457200" y="1600200"/>
            <a:ext cx="52542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594" name="Google Shape;594;p101"/>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595" name="Google Shape;595;p101"/>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596" name="Google Shape;596;p101"/>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597" name="Google Shape;597;p101"/>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598" name="Google Shape;598;p101"/>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Tofu 2" showMasterSp="0">
  <p:cSld name="Product slide 2_1_2">
    <p:spTree>
      <p:nvGrpSpPr>
        <p:cNvPr id="599" name="Shape 599"/>
        <p:cNvGrpSpPr/>
        <p:nvPr/>
      </p:nvGrpSpPr>
      <p:grpSpPr>
        <a:xfrm>
          <a:off x="0" y="0"/>
          <a:ext cx="0" cy="0"/>
          <a:chOff x="0" y="0"/>
          <a:chExt cx="0" cy="0"/>
        </a:xfrm>
      </p:grpSpPr>
      <p:sp>
        <p:nvSpPr>
          <p:cNvPr id="600" name="Google Shape;600;p102"/>
          <p:cNvSpPr/>
          <p:nvPr/>
        </p:nvSpPr>
        <p:spPr>
          <a:xfrm flipH="1">
            <a:off x="125" y="-1750"/>
            <a:ext cx="4302000" cy="6861600"/>
          </a:xfrm>
          <a:prstGeom prst="rect">
            <a:avLst/>
          </a:prstGeom>
          <a:solidFill>
            <a:schemeClr val="dk2"/>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sp>
        <p:nvSpPr>
          <p:cNvPr id="601" name="Google Shape;601;p102"/>
          <p:cNvSpPr txBox="1"/>
          <p:nvPr>
            <p:ph type="title"/>
          </p:nvPr>
        </p:nvSpPr>
        <p:spPr>
          <a:xfrm>
            <a:off x="457200" y="548650"/>
            <a:ext cx="3651300" cy="622200"/>
          </a:xfrm>
          <a:prstGeom prst="rect">
            <a:avLst/>
          </a:prstGeom>
          <a:noFill/>
          <a:ln>
            <a:noFill/>
          </a:ln>
        </p:spPr>
        <p:txBody>
          <a:bodyPr anchorCtr="0" anchor="b" bIns="45700" lIns="45700" spcFirstLastPara="1" rIns="45700" wrap="square" tIns="45700">
            <a:normAutofit/>
          </a:bodyPr>
          <a:lstStyle>
            <a:lvl1pPr lvl="0" rtl="0" algn="l">
              <a:lnSpc>
                <a:spcPct val="90000"/>
              </a:lnSpc>
              <a:spcBef>
                <a:spcPts val="1700"/>
              </a:spcBef>
              <a:spcAft>
                <a:spcPts val="0"/>
              </a:spcAft>
              <a:buSzPts val="3500"/>
              <a:buFont typeface="Avenir Next For Intuit"/>
              <a:buNone/>
              <a:defRPr sz="3500"/>
            </a:lvl1pPr>
            <a:lvl2pPr lvl="1" rtl="0" algn="l">
              <a:lnSpc>
                <a:spcPct val="100000"/>
              </a:lnSpc>
              <a:spcBef>
                <a:spcPts val="0"/>
              </a:spcBef>
              <a:spcAft>
                <a:spcPts val="0"/>
              </a:spcAft>
              <a:buClr>
                <a:srgbClr val="FFFFFF"/>
              </a:buClr>
              <a:buSzPts val="1800"/>
              <a:buNone/>
              <a:defRPr/>
            </a:lvl2pPr>
            <a:lvl3pPr lvl="2" rtl="0" algn="l">
              <a:lnSpc>
                <a:spcPct val="100000"/>
              </a:lnSpc>
              <a:spcBef>
                <a:spcPts val="0"/>
              </a:spcBef>
              <a:spcAft>
                <a:spcPts val="0"/>
              </a:spcAft>
              <a:buClr>
                <a:srgbClr val="FFFFFF"/>
              </a:buClr>
              <a:buSzPts val="1800"/>
              <a:buNone/>
              <a:defRPr/>
            </a:lvl3pPr>
            <a:lvl4pPr lvl="3" rtl="0" algn="l">
              <a:lnSpc>
                <a:spcPct val="100000"/>
              </a:lnSpc>
              <a:spcBef>
                <a:spcPts val="0"/>
              </a:spcBef>
              <a:spcAft>
                <a:spcPts val="0"/>
              </a:spcAft>
              <a:buClr>
                <a:srgbClr val="FFFFFF"/>
              </a:buClr>
              <a:buSzPts val="1800"/>
              <a:buNone/>
              <a:defRPr/>
            </a:lvl4pPr>
            <a:lvl5pPr lvl="4" rtl="0" algn="l">
              <a:lnSpc>
                <a:spcPct val="100000"/>
              </a:lnSpc>
              <a:spcBef>
                <a:spcPts val="0"/>
              </a:spcBef>
              <a:spcAft>
                <a:spcPts val="0"/>
              </a:spcAft>
              <a:buClr>
                <a:srgbClr val="FFFFFF"/>
              </a:buClr>
              <a:buSzPts val="1800"/>
              <a:buNone/>
              <a:defRPr/>
            </a:lvl5pPr>
            <a:lvl6pPr lvl="5" rtl="0" algn="l">
              <a:lnSpc>
                <a:spcPct val="100000"/>
              </a:lnSpc>
              <a:spcBef>
                <a:spcPts val="0"/>
              </a:spcBef>
              <a:spcAft>
                <a:spcPts val="0"/>
              </a:spcAft>
              <a:buClr>
                <a:srgbClr val="FFFFFF"/>
              </a:buClr>
              <a:buSzPts val="1800"/>
              <a:buNone/>
              <a:defRPr/>
            </a:lvl6pPr>
            <a:lvl7pPr lvl="6" rtl="0" algn="l">
              <a:lnSpc>
                <a:spcPct val="100000"/>
              </a:lnSpc>
              <a:spcBef>
                <a:spcPts val="0"/>
              </a:spcBef>
              <a:spcAft>
                <a:spcPts val="0"/>
              </a:spcAft>
              <a:buClr>
                <a:srgbClr val="FFFFFF"/>
              </a:buClr>
              <a:buSzPts val="1800"/>
              <a:buNone/>
              <a:defRPr/>
            </a:lvl7pPr>
            <a:lvl8pPr lvl="7" rtl="0" algn="l">
              <a:lnSpc>
                <a:spcPct val="100000"/>
              </a:lnSpc>
              <a:spcBef>
                <a:spcPts val="0"/>
              </a:spcBef>
              <a:spcAft>
                <a:spcPts val="0"/>
              </a:spcAft>
              <a:buClr>
                <a:srgbClr val="FFFFFF"/>
              </a:buClr>
              <a:buSzPts val="1800"/>
              <a:buNone/>
              <a:defRPr/>
            </a:lvl8pPr>
            <a:lvl9pPr lvl="8" rtl="0" algn="l">
              <a:lnSpc>
                <a:spcPct val="100000"/>
              </a:lnSpc>
              <a:spcBef>
                <a:spcPts val="0"/>
              </a:spcBef>
              <a:spcAft>
                <a:spcPts val="0"/>
              </a:spcAft>
              <a:buClr>
                <a:srgbClr val="FFFFFF"/>
              </a:buClr>
              <a:buSzPts val="1800"/>
              <a:buNone/>
              <a:defRPr/>
            </a:lvl9pPr>
          </a:lstStyle>
          <a:p/>
        </p:txBody>
      </p:sp>
      <p:sp>
        <p:nvSpPr>
          <p:cNvPr id="602" name="Google Shape;602;p102"/>
          <p:cNvSpPr txBox="1"/>
          <p:nvPr>
            <p:ph idx="1" type="body"/>
          </p:nvPr>
        </p:nvSpPr>
        <p:spPr>
          <a:xfrm>
            <a:off x="457200" y="1600200"/>
            <a:ext cx="3651300" cy="4359900"/>
          </a:xfrm>
          <a:prstGeom prst="rect">
            <a:avLst/>
          </a:prstGeom>
          <a:noFill/>
          <a:ln>
            <a:noFill/>
          </a:ln>
        </p:spPr>
        <p:txBody>
          <a:bodyPr anchorCtr="0" anchor="t" bIns="45700" lIns="45700" spcFirstLastPara="1" rIns="45700" wrap="square" tIns="45700">
            <a:normAutofit/>
          </a:bodyPr>
          <a:lstStyle>
            <a:lvl1pPr indent="-355600" lvl="0" marL="457200" rtl="0" algn="l">
              <a:lnSpc>
                <a:spcPct val="90000"/>
              </a:lnSpc>
              <a:spcBef>
                <a:spcPts val="1800"/>
              </a:spcBef>
              <a:spcAft>
                <a:spcPts val="0"/>
              </a:spcAft>
              <a:buSzPts val="2000"/>
              <a:buChar char="•"/>
              <a:defRPr sz="2000">
                <a:latin typeface="Avenir Next For Intuit"/>
                <a:ea typeface="Avenir Next For Intuit"/>
                <a:cs typeface="Avenir Next For Intuit"/>
                <a:sym typeface="Avenir Next For Intuit"/>
              </a:defRPr>
            </a:lvl1pPr>
            <a:lvl2pPr indent="-342900" lvl="1" marL="914400" rtl="0" algn="l">
              <a:lnSpc>
                <a:spcPct val="90000"/>
              </a:lnSpc>
              <a:spcBef>
                <a:spcPts val="1800"/>
              </a:spcBef>
              <a:spcAft>
                <a:spcPts val="0"/>
              </a:spcAft>
              <a:buSzPts val="1800"/>
              <a:buChar char="•"/>
              <a:defRPr sz="1800">
                <a:latin typeface="Avenir Next For Intuit"/>
                <a:ea typeface="Avenir Next For Intuit"/>
                <a:cs typeface="Avenir Next For Intuit"/>
                <a:sym typeface="Avenir Next For Intuit"/>
              </a:defRPr>
            </a:lvl2pPr>
            <a:lvl3pPr indent="-330200" lvl="2" marL="1371600" rtl="0" algn="l">
              <a:lnSpc>
                <a:spcPct val="90000"/>
              </a:lnSpc>
              <a:spcBef>
                <a:spcPts val="1800"/>
              </a:spcBef>
              <a:spcAft>
                <a:spcPts val="0"/>
              </a:spcAft>
              <a:buSzPts val="1600"/>
              <a:buChar char="•"/>
              <a:defRPr sz="1600">
                <a:latin typeface="Avenir Next For Intuit"/>
                <a:ea typeface="Avenir Next For Intuit"/>
                <a:cs typeface="Avenir Next For Intuit"/>
                <a:sym typeface="Avenir Next For Intuit"/>
              </a:defRPr>
            </a:lvl3pPr>
            <a:lvl4pPr indent="-317500" lvl="3" marL="18288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4pPr>
            <a:lvl5pPr indent="-317500" lvl="4" marL="2286000" rtl="0" algn="l">
              <a:lnSpc>
                <a:spcPct val="90000"/>
              </a:lnSpc>
              <a:spcBef>
                <a:spcPts val="1800"/>
              </a:spcBef>
              <a:spcAft>
                <a:spcPts val="0"/>
              </a:spcAft>
              <a:buSzPts val="1400"/>
              <a:buChar char="•"/>
              <a:defRPr sz="1400">
                <a:latin typeface="Avenir Next For Intuit"/>
                <a:ea typeface="Avenir Next For Intuit"/>
                <a:cs typeface="Avenir Next For Intuit"/>
                <a:sym typeface="Avenir Next For Intuit"/>
              </a:defRPr>
            </a:lvl5pPr>
            <a:lvl6pPr indent="-304800" lvl="5" marL="2743200" rtl="0" algn="l">
              <a:lnSpc>
                <a:spcPct val="100000"/>
              </a:lnSpc>
              <a:spcBef>
                <a:spcPts val="500"/>
              </a:spcBef>
              <a:spcAft>
                <a:spcPts val="0"/>
              </a:spcAft>
              <a:buSzPts val="1200"/>
              <a:buChar char="●"/>
              <a:defRPr sz="1400"/>
            </a:lvl6pPr>
            <a:lvl7pPr indent="-304800" lvl="6" marL="3200400" rtl="0" algn="l">
              <a:lnSpc>
                <a:spcPct val="100000"/>
              </a:lnSpc>
              <a:spcBef>
                <a:spcPts val="500"/>
              </a:spcBef>
              <a:spcAft>
                <a:spcPts val="0"/>
              </a:spcAft>
              <a:buSzPts val="1200"/>
              <a:buChar char="●"/>
              <a:defRPr sz="1400"/>
            </a:lvl7pPr>
            <a:lvl8pPr indent="-317500" lvl="7" marL="3657600" rtl="0" algn="l">
              <a:lnSpc>
                <a:spcPct val="100000"/>
              </a:lnSpc>
              <a:spcBef>
                <a:spcPts val="500"/>
              </a:spcBef>
              <a:spcAft>
                <a:spcPts val="0"/>
              </a:spcAft>
              <a:buSzPts val="1400"/>
              <a:buChar char="○"/>
              <a:defRPr sz="1400"/>
            </a:lvl8pPr>
            <a:lvl9pPr indent="-304800" lvl="8" marL="4114800" rtl="0" algn="l">
              <a:lnSpc>
                <a:spcPct val="100000"/>
              </a:lnSpc>
              <a:spcBef>
                <a:spcPts val="500"/>
              </a:spcBef>
              <a:spcAft>
                <a:spcPts val="0"/>
              </a:spcAft>
              <a:buSzPts val="1200"/>
              <a:buChar char="■"/>
              <a:defRPr sz="1400"/>
            </a:lvl9pPr>
          </a:lstStyle>
          <a:p/>
        </p:txBody>
      </p:sp>
      <p:sp>
        <p:nvSpPr>
          <p:cNvPr id="603" name="Google Shape;603;p102"/>
          <p:cNvSpPr txBox="1"/>
          <p:nvPr>
            <p:ph idx="12" type="sldNum"/>
          </p:nvPr>
        </p:nvSpPr>
        <p:spPr>
          <a:xfrm>
            <a:off x="10971133" y="6480938"/>
            <a:ext cx="7413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1pPr>
            <a:lvl2pPr indent="0" lvl="1"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2pPr>
            <a:lvl3pPr indent="0" lvl="2"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3pPr>
            <a:lvl4pPr indent="0" lvl="3"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4pPr>
            <a:lvl5pPr indent="0" lvl="4"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5pPr>
            <a:lvl6pPr indent="0" lvl="5"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6pPr>
            <a:lvl7pPr indent="0" lvl="6"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7pPr>
            <a:lvl8pPr indent="0" lvl="7"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8pPr>
            <a:lvl9pPr indent="0" lvl="8" marL="0" rtl="0" algn="r">
              <a:lnSpc>
                <a:spcPct val="100000"/>
              </a:lnSpc>
              <a:spcBef>
                <a:spcPts val="0"/>
              </a:spcBef>
              <a:spcAft>
                <a:spcPts val="0"/>
              </a:spcAft>
              <a:buClr>
                <a:srgbClr val="0D333F"/>
              </a:buClr>
              <a:buSzPts val="800"/>
              <a:buFont typeface="AvenirNext forINTUIT W05 Medium"/>
              <a:buNone/>
              <a:defRPr sz="800">
                <a:solidFill>
                  <a:schemeClr val="lt1"/>
                </a:solidFill>
                <a:latin typeface="AvenirNext forINTUIT W05 Demi"/>
                <a:ea typeface="AvenirNext forINTUIT W05 Demi"/>
                <a:cs typeface="AvenirNext forINTUIT W05 Demi"/>
                <a:sym typeface="AvenirNext forINTUIT W05 Demi"/>
              </a:defRPr>
            </a:lvl9pPr>
          </a:lstStyle>
          <a:p>
            <a:pPr indent="0" lvl="0" marL="0" rtl="0" algn="r">
              <a:spcBef>
                <a:spcPts val="0"/>
              </a:spcBef>
              <a:spcAft>
                <a:spcPts val="0"/>
              </a:spcAft>
              <a:buNone/>
            </a:pPr>
            <a:fld id="{00000000-1234-1234-1234-123412341234}" type="slidenum">
              <a:rPr lang="en-US"/>
              <a:t>‹#›</a:t>
            </a:fld>
            <a:endParaRPr sz="1400"/>
          </a:p>
        </p:txBody>
      </p:sp>
      <p:sp>
        <p:nvSpPr>
          <p:cNvPr id="604" name="Google Shape;604;p102"/>
          <p:cNvSpPr txBox="1"/>
          <p:nvPr/>
        </p:nvSpPr>
        <p:spPr>
          <a:xfrm>
            <a:off x="9780684" y="6480938"/>
            <a:ext cx="1685100" cy="215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D333F"/>
              </a:buClr>
              <a:buSzPts val="800"/>
              <a:buFont typeface="AvenirNext forINTUIT W05 Medium"/>
              <a:buNone/>
            </a:pPr>
            <a:r>
              <a:rPr i="0" lang="en-US" sz="800" u="none" cap="none" strike="noStrike">
                <a:solidFill>
                  <a:schemeClr val="lt1"/>
                </a:solidFill>
                <a:latin typeface="Avenir Next For Intuit"/>
                <a:ea typeface="Avenir Next For Intuit"/>
                <a:cs typeface="Avenir Next For Intuit"/>
                <a:sym typeface="Avenir Next For Intuit"/>
              </a:rPr>
              <a:t>Intuit Confidential and Proprietary</a:t>
            </a:r>
            <a:endParaRPr>
              <a:solidFill>
                <a:schemeClr val="lt1"/>
              </a:solidFill>
              <a:latin typeface="Avenir Next For Intuit"/>
              <a:ea typeface="Avenir Next For Intuit"/>
              <a:cs typeface="Avenir Next For Intuit"/>
              <a:sym typeface="Avenir Next For Intuit"/>
            </a:endParaRPr>
          </a:p>
        </p:txBody>
      </p:sp>
      <p:cxnSp>
        <p:nvCxnSpPr>
          <p:cNvPr id="605" name="Google Shape;605;p102"/>
          <p:cNvCxnSpPr/>
          <p:nvPr/>
        </p:nvCxnSpPr>
        <p:spPr>
          <a:xfrm>
            <a:off x="466825" y="6289775"/>
            <a:ext cx="11249100" cy="0"/>
          </a:xfrm>
          <a:prstGeom prst="straightConnector1">
            <a:avLst/>
          </a:prstGeom>
          <a:noFill/>
          <a:ln cap="flat" cmpd="sng" w="9525">
            <a:solidFill>
              <a:srgbClr val="C3CED5"/>
            </a:solidFill>
            <a:prstDash val="solid"/>
            <a:round/>
            <a:headEnd len="med" w="med" type="none"/>
            <a:tailEnd len="med" w="med" type="none"/>
          </a:ln>
        </p:spPr>
      </p:cxnSp>
      <p:sp>
        <p:nvSpPr>
          <p:cNvPr id="606" name="Google Shape;606;p102"/>
          <p:cNvSpPr/>
          <p:nvPr/>
        </p:nvSpPr>
        <p:spPr>
          <a:xfrm>
            <a:off x="12074225" y="0"/>
            <a:ext cx="114600" cy="6899100"/>
          </a:xfrm>
          <a:prstGeom prst="rect">
            <a:avLst/>
          </a:prstGeom>
          <a:solidFill>
            <a:srgbClr val="0FD46C"/>
          </a:solidFill>
          <a:ln>
            <a:noFill/>
          </a:ln>
        </p:spPr>
        <p:txBody>
          <a:bodyPr anchorCtr="0" anchor="ctr" bIns="45700" lIns="45700" spcFirstLastPara="1" rIns="45700" wrap="square" tIns="45700">
            <a:noAutofit/>
          </a:bodyPr>
          <a:lstStyle/>
          <a:p>
            <a:pPr indent="0" lvl="0" marL="0" marR="0" rtl="0" algn="l">
              <a:lnSpc>
                <a:spcPct val="95000"/>
              </a:lnSpc>
              <a:spcBef>
                <a:spcPts val="0"/>
              </a:spcBef>
              <a:spcAft>
                <a:spcPts val="0"/>
              </a:spcAft>
              <a:buClr>
                <a:srgbClr val="000000"/>
              </a:buClr>
              <a:buSzPts val="1600"/>
              <a:buFont typeface="Avenir Next For Intuit"/>
              <a:buNone/>
            </a:pPr>
            <a:r>
              <a:t/>
            </a:r>
            <a:endParaRPr b="0" i="0" sz="1600" u="none" cap="none" strike="noStrike">
              <a:solidFill>
                <a:srgbClr val="0D333F"/>
              </a:solidFill>
              <a:latin typeface="AvenirNext forINTUIT W05 Medium"/>
              <a:ea typeface="AvenirNext forINTUIT W05 Medium"/>
              <a:cs typeface="AvenirNext forINTUIT W05 Medium"/>
              <a:sym typeface="AvenirNext forINTUIT W05 Medium"/>
            </a:endParaRPr>
          </a:p>
        </p:txBody>
      </p:sp>
      <p:pic>
        <p:nvPicPr>
          <p:cNvPr id="607" name="Google Shape;607;p102"/>
          <p:cNvPicPr preferRelativeResize="0"/>
          <p:nvPr/>
        </p:nvPicPr>
        <p:blipFill rotWithShape="1">
          <a:blip r:embed="rId2">
            <a:alphaModFix/>
          </a:blip>
          <a:srcRect b="-11482" l="-1637" r="-2691" t="-11066"/>
          <a:stretch/>
        </p:blipFill>
        <p:spPr>
          <a:xfrm>
            <a:off x="427400" y="6414088"/>
            <a:ext cx="1235098" cy="280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5.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theme" Target="../theme/theme4.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8" Type="http://schemas.openxmlformats.org/officeDocument/2006/relationships/slideLayout" Target="../slideLayouts/slideLayout100.xml"/><Relationship Id="rId27" Type="http://schemas.openxmlformats.org/officeDocument/2006/relationships/slideLayout" Target="../slideLayouts/slideLayout9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29" Type="http://schemas.openxmlformats.org/officeDocument/2006/relationships/slideLayout" Target="../slideLayouts/slideLayout101.xml"/><Relationship Id="rId7" Type="http://schemas.openxmlformats.org/officeDocument/2006/relationships/slideLayout" Target="../slideLayouts/slideLayout79.xml"/><Relationship Id="rId8" Type="http://schemas.openxmlformats.org/officeDocument/2006/relationships/slideLayout" Target="../slideLayouts/slideLayout80.xml"/><Relationship Id="rId31" Type="http://schemas.openxmlformats.org/officeDocument/2006/relationships/slideLayout" Target="../slideLayouts/slideLayout103.xml"/><Relationship Id="rId30" Type="http://schemas.openxmlformats.org/officeDocument/2006/relationships/slideLayout" Target="../slideLayouts/slideLayout102.xml"/><Relationship Id="rId11" Type="http://schemas.openxmlformats.org/officeDocument/2006/relationships/slideLayout" Target="../slideLayouts/slideLayout83.xml"/><Relationship Id="rId33" Type="http://schemas.openxmlformats.org/officeDocument/2006/relationships/slideLayout" Target="../slideLayouts/slideLayout105.xml"/><Relationship Id="rId10" Type="http://schemas.openxmlformats.org/officeDocument/2006/relationships/slideLayout" Target="../slideLayouts/slideLayout82.xml"/><Relationship Id="rId32" Type="http://schemas.openxmlformats.org/officeDocument/2006/relationships/slideLayout" Target="../slideLayouts/slideLayout104.xml"/><Relationship Id="rId13" Type="http://schemas.openxmlformats.org/officeDocument/2006/relationships/slideLayout" Target="../slideLayouts/slideLayout85.xml"/><Relationship Id="rId35" Type="http://schemas.openxmlformats.org/officeDocument/2006/relationships/slideLayout" Target="../slideLayouts/slideLayout107.xml"/><Relationship Id="rId12" Type="http://schemas.openxmlformats.org/officeDocument/2006/relationships/slideLayout" Target="../slideLayouts/slideLayout84.xml"/><Relationship Id="rId34" Type="http://schemas.openxmlformats.org/officeDocument/2006/relationships/slideLayout" Target="../slideLayouts/slideLayout106.xml"/><Relationship Id="rId15" Type="http://schemas.openxmlformats.org/officeDocument/2006/relationships/slideLayout" Target="../slideLayouts/slideLayout87.xml"/><Relationship Id="rId37" Type="http://schemas.openxmlformats.org/officeDocument/2006/relationships/theme" Target="../theme/theme3.xml"/><Relationship Id="rId14" Type="http://schemas.openxmlformats.org/officeDocument/2006/relationships/slideLayout" Target="../slideLayouts/slideLayout86.xml"/><Relationship Id="rId36" Type="http://schemas.openxmlformats.org/officeDocument/2006/relationships/slideLayout" Target="../slideLayouts/slideLayout108.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28.xml"/><Relationship Id="rId22" Type="http://schemas.openxmlformats.org/officeDocument/2006/relationships/slideLayout" Target="../slideLayouts/slideLayout130.xml"/><Relationship Id="rId21" Type="http://schemas.openxmlformats.org/officeDocument/2006/relationships/slideLayout" Target="../slideLayouts/slideLayout129.xml"/><Relationship Id="rId24" Type="http://schemas.openxmlformats.org/officeDocument/2006/relationships/slideLayout" Target="../slideLayouts/slideLayout132.xml"/><Relationship Id="rId23" Type="http://schemas.openxmlformats.org/officeDocument/2006/relationships/slideLayout" Target="../slideLayouts/slideLayout131.xml"/><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26" Type="http://schemas.openxmlformats.org/officeDocument/2006/relationships/slideLayout" Target="../slideLayouts/slideLayout134.xml"/><Relationship Id="rId25" Type="http://schemas.openxmlformats.org/officeDocument/2006/relationships/slideLayout" Target="../slideLayouts/slideLayout133.xml"/><Relationship Id="rId28" Type="http://schemas.openxmlformats.org/officeDocument/2006/relationships/slideLayout" Target="../slideLayouts/slideLayout136.xml"/><Relationship Id="rId27" Type="http://schemas.openxmlformats.org/officeDocument/2006/relationships/slideLayout" Target="../slideLayouts/slideLayout135.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29" Type="http://schemas.openxmlformats.org/officeDocument/2006/relationships/slideLayout" Target="../slideLayouts/slideLayout137.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31" Type="http://schemas.openxmlformats.org/officeDocument/2006/relationships/slideLayout" Target="../slideLayouts/slideLayout139.xml"/><Relationship Id="rId30" Type="http://schemas.openxmlformats.org/officeDocument/2006/relationships/slideLayout" Target="../slideLayouts/slideLayout138.xml"/><Relationship Id="rId11" Type="http://schemas.openxmlformats.org/officeDocument/2006/relationships/slideLayout" Target="../slideLayouts/slideLayout119.xml"/><Relationship Id="rId33" Type="http://schemas.openxmlformats.org/officeDocument/2006/relationships/slideLayout" Target="../slideLayouts/slideLayout141.xml"/><Relationship Id="rId10" Type="http://schemas.openxmlformats.org/officeDocument/2006/relationships/slideLayout" Target="../slideLayouts/slideLayout118.xml"/><Relationship Id="rId32" Type="http://schemas.openxmlformats.org/officeDocument/2006/relationships/slideLayout" Target="../slideLayouts/slideLayout140.xml"/><Relationship Id="rId13" Type="http://schemas.openxmlformats.org/officeDocument/2006/relationships/slideLayout" Target="../slideLayouts/slideLayout121.xml"/><Relationship Id="rId35" Type="http://schemas.openxmlformats.org/officeDocument/2006/relationships/slideLayout" Target="../slideLayouts/slideLayout143.xml"/><Relationship Id="rId12" Type="http://schemas.openxmlformats.org/officeDocument/2006/relationships/slideLayout" Target="../slideLayouts/slideLayout120.xml"/><Relationship Id="rId34" Type="http://schemas.openxmlformats.org/officeDocument/2006/relationships/slideLayout" Target="../slideLayouts/slideLayout142.xml"/><Relationship Id="rId15" Type="http://schemas.openxmlformats.org/officeDocument/2006/relationships/slideLayout" Target="../slideLayouts/slideLayout123.xml"/><Relationship Id="rId37" Type="http://schemas.openxmlformats.org/officeDocument/2006/relationships/theme" Target="../theme/theme1.xml"/><Relationship Id="rId14" Type="http://schemas.openxmlformats.org/officeDocument/2006/relationships/slideLayout" Target="../slideLayouts/slideLayout122.xml"/><Relationship Id="rId36" Type="http://schemas.openxmlformats.org/officeDocument/2006/relationships/slideLayout" Target="../slideLayouts/slideLayout144.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19" Type="http://schemas.openxmlformats.org/officeDocument/2006/relationships/slideLayout" Target="../slideLayouts/slideLayout127.xml"/><Relationship Id="rId1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48640"/>
            <a:ext cx="11202900" cy="726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500"/>
              <a:buFont typeface="Avenir Next For Intuit"/>
              <a:buNone/>
              <a:defRPr b="1" sz="3500">
                <a:solidFill>
                  <a:schemeClr val="lt1"/>
                </a:solidFill>
                <a:latin typeface="Avenir Next For Intuit"/>
                <a:ea typeface="Avenir Next For Intuit"/>
                <a:cs typeface="Avenir Next For Intuit"/>
                <a:sym typeface="Avenir Next For Intui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 name="Google Shape;7;p1"/>
          <p:cNvSpPr txBox="1"/>
          <p:nvPr>
            <p:ph idx="1" type="body"/>
          </p:nvPr>
        </p:nvSpPr>
        <p:spPr>
          <a:xfrm>
            <a:off x="457200" y="1374100"/>
            <a:ext cx="11202900" cy="4486500"/>
          </a:xfrm>
          <a:prstGeom prst="rect">
            <a:avLst/>
          </a:prstGeom>
          <a:noFill/>
          <a:ln>
            <a:noFill/>
          </a:ln>
        </p:spPr>
        <p:txBody>
          <a:bodyPr anchorCtr="0" anchor="t" bIns="91425" lIns="91425" spcFirstLastPara="1" rIns="91425" wrap="square" tIns="91425">
            <a:noAutofit/>
          </a:bodyPr>
          <a:lstStyle>
            <a:lvl1pPr indent="-381000" lvl="0" marL="457200">
              <a:lnSpc>
                <a:spcPct val="90000"/>
              </a:lnSpc>
              <a:spcBef>
                <a:spcPts val="1800"/>
              </a:spcBef>
              <a:spcAft>
                <a:spcPts val="0"/>
              </a:spcAft>
              <a:buClr>
                <a:schemeClr val="lt2"/>
              </a:buClr>
              <a:buSzPts val="2400"/>
              <a:buFont typeface="Avenir Next For Intuit"/>
              <a:buChar char="•"/>
              <a:defRPr sz="2400">
                <a:solidFill>
                  <a:schemeClr val="lt2"/>
                </a:solidFill>
                <a:latin typeface="Avenir Next For Intuit"/>
                <a:ea typeface="Avenir Next For Intuit"/>
                <a:cs typeface="Avenir Next For Intuit"/>
                <a:sym typeface="Avenir Next For Intuit"/>
              </a:defRPr>
            </a:lvl1pPr>
            <a:lvl2pPr indent="-355600" lvl="1" marL="914400">
              <a:lnSpc>
                <a:spcPct val="90000"/>
              </a:lnSpc>
              <a:spcBef>
                <a:spcPts val="1800"/>
              </a:spcBef>
              <a:spcAft>
                <a:spcPts val="0"/>
              </a:spcAft>
              <a:buClr>
                <a:schemeClr val="lt2"/>
              </a:buClr>
              <a:buSzPts val="2000"/>
              <a:buFont typeface="Avenir Next For Intuit"/>
              <a:buChar char="•"/>
              <a:defRPr sz="2000">
                <a:solidFill>
                  <a:schemeClr val="lt2"/>
                </a:solidFill>
                <a:latin typeface="Avenir Next For Intuit"/>
                <a:ea typeface="Avenir Next For Intuit"/>
                <a:cs typeface="Avenir Next For Intuit"/>
                <a:sym typeface="Avenir Next For Intuit"/>
              </a:defRPr>
            </a:lvl2pPr>
            <a:lvl3pPr indent="-342900" lvl="2" marL="1371600">
              <a:lnSpc>
                <a:spcPct val="90000"/>
              </a:lnSpc>
              <a:spcBef>
                <a:spcPts val="1800"/>
              </a:spcBef>
              <a:spcAft>
                <a:spcPts val="0"/>
              </a:spcAft>
              <a:buClr>
                <a:schemeClr val="lt2"/>
              </a:buClr>
              <a:buSzPts val="1800"/>
              <a:buFont typeface="Avenir Next For Intuit"/>
              <a:buChar char="•"/>
              <a:defRPr sz="1800">
                <a:solidFill>
                  <a:schemeClr val="lt2"/>
                </a:solidFill>
                <a:latin typeface="Avenir Next For Intuit"/>
                <a:ea typeface="Avenir Next For Intuit"/>
                <a:cs typeface="Avenir Next For Intuit"/>
                <a:sym typeface="Avenir Next For Intuit"/>
              </a:defRPr>
            </a:lvl3pPr>
            <a:lvl4pPr indent="-330200" lvl="3" marL="18288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4pPr>
            <a:lvl5pPr indent="-330200" lvl="4" marL="22860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5pPr>
            <a:lvl6pPr indent="-330200" lvl="5" marL="27432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6pPr>
            <a:lvl7pPr indent="-330200" lvl="6" marL="32004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7pPr>
            <a:lvl8pPr indent="-330200" lvl="7" marL="36576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8pPr>
            <a:lvl9pPr indent="-330200" lvl="8" marL="411480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10">
          <p15:clr>
            <a:srgbClr val="EA4335"/>
          </p15:clr>
        </p15:guide>
        <p15:guide id="2" pos="4968">
          <p15:clr>
            <a:srgbClr val="EA4335"/>
          </p15:clr>
        </p15:guide>
        <p15:guide id="3" pos="2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457200" y="548640"/>
            <a:ext cx="11202900" cy="726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500"/>
              <a:buFont typeface="Avenir Next For Intuit"/>
              <a:buNone/>
              <a:defRPr b="1" sz="3500">
                <a:solidFill>
                  <a:schemeClr val="lt1"/>
                </a:solidFill>
                <a:latin typeface="Avenir Next For Intuit"/>
                <a:ea typeface="Avenir Next For Intuit"/>
                <a:cs typeface="Avenir Next For Intuit"/>
                <a:sym typeface="Avenir Next For Intu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p38"/>
          <p:cNvSpPr txBox="1"/>
          <p:nvPr>
            <p:ph idx="1" type="body"/>
          </p:nvPr>
        </p:nvSpPr>
        <p:spPr>
          <a:xfrm>
            <a:off x="457200" y="1374100"/>
            <a:ext cx="11202900" cy="4486500"/>
          </a:xfrm>
          <a:prstGeom prst="rect">
            <a:avLst/>
          </a:prstGeom>
          <a:noFill/>
          <a:ln>
            <a:noFill/>
          </a:ln>
        </p:spPr>
        <p:txBody>
          <a:bodyPr anchorCtr="0" anchor="t" bIns="91425" lIns="91425" spcFirstLastPara="1" rIns="91425" wrap="square" tIns="91425">
            <a:noAutofit/>
          </a:bodyPr>
          <a:lstStyle>
            <a:lvl1pPr indent="-381000" lvl="0" marL="457200" rtl="0">
              <a:lnSpc>
                <a:spcPct val="90000"/>
              </a:lnSpc>
              <a:spcBef>
                <a:spcPts val="1800"/>
              </a:spcBef>
              <a:spcAft>
                <a:spcPts val="0"/>
              </a:spcAft>
              <a:buClr>
                <a:schemeClr val="lt2"/>
              </a:buClr>
              <a:buSzPts val="2400"/>
              <a:buFont typeface="Avenir Next For Intuit"/>
              <a:buChar char="•"/>
              <a:defRPr sz="2400">
                <a:solidFill>
                  <a:schemeClr val="lt2"/>
                </a:solidFill>
                <a:latin typeface="Avenir Next For Intuit"/>
                <a:ea typeface="Avenir Next For Intuit"/>
                <a:cs typeface="Avenir Next For Intuit"/>
                <a:sym typeface="Avenir Next For Intuit"/>
              </a:defRPr>
            </a:lvl1pPr>
            <a:lvl2pPr indent="-355600" lvl="1" marL="914400" rtl="0">
              <a:lnSpc>
                <a:spcPct val="90000"/>
              </a:lnSpc>
              <a:spcBef>
                <a:spcPts val="1800"/>
              </a:spcBef>
              <a:spcAft>
                <a:spcPts val="0"/>
              </a:spcAft>
              <a:buClr>
                <a:schemeClr val="lt2"/>
              </a:buClr>
              <a:buSzPts val="2000"/>
              <a:buFont typeface="Avenir Next For Intuit"/>
              <a:buChar char="•"/>
              <a:defRPr sz="2000">
                <a:solidFill>
                  <a:schemeClr val="lt2"/>
                </a:solidFill>
                <a:latin typeface="Avenir Next For Intuit"/>
                <a:ea typeface="Avenir Next For Intuit"/>
                <a:cs typeface="Avenir Next For Intuit"/>
                <a:sym typeface="Avenir Next For Intuit"/>
              </a:defRPr>
            </a:lvl2pPr>
            <a:lvl3pPr indent="-342900" lvl="2" marL="1371600" rtl="0">
              <a:lnSpc>
                <a:spcPct val="90000"/>
              </a:lnSpc>
              <a:spcBef>
                <a:spcPts val="1800"/>
              </a:spcBef>
              <a:spcAft>
                <a:spcPts val="0"/>
              </a:spcAft>
              <a:buClr>
                <a:schemeClr val="lt2"/>
              </a:buClr>
              <a:buSzPts val="1800"/>
              <a:buFont typeface="Avenir Next For Intuit"/>
              <a:buChar char="•"/>
              <a:defRPr sz="1800">
                <a:solidFill>
                  <a:schemeClr val="lt2"/>
                </a:solidFill>
                <a:latin typeface="Avenir Next For Intuit"/>
                <a:ea typeface="Avenir Next For Intuit"/>
                <a:cs typeface="Avenir Next For Intuit"/>
                <a:sym typeface="Avenir Next For Intuit"/>
              </a:defRPr>
            </a:lvl3pPr>
            <a:lvl4pPr indent="-330200" lvl="3" marL="1828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4pPr>
            <a:lvl5pPr indent="-330200" lvl="4" marL="22860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5pPr>
            <a:lvl6pPr indent="-330200" lvl="5" marL="27432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6pPr>
            <a:lvl7pPr indent="-330200" lvl="6" marL="32004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7pPr>
            <a:lvl8pPr indent="-330200" lvl="7" marL="36576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8pPr>
            <a:lvl9pPr indent="-330200" lvl="8" marL="4114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10">
          <p15:clr>
            <a:srgbClr val="EA4335"/>
          </p15:clr>
        </p15:guide>
        <p15:guide id="2" pos="4968">
          <p15:clr>
            <a:srgbClr val="EA4335"/>
          </p15:clr>
        </p15:guide>
        <p15:guide id="3" pos="28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5" name="Shape 455"/>
        <p:cNvGrpSpPr/>
        <p:nvPr/>
      </p:nvGrpSpPr>
      <p:grpSpPr>
        <a:xfrm>
          <a:off x="0" y="0"/>
          <a:ext cx="0" cy="0"/>
          <a:chOff x="0" y="0"/>
          <a:chExt cx="0" cy="0"/>
        </a:xfrm>
      </p:grpSpPr>
      <p:sp>
        <p:nvSpPr>
          <p:cNvPr id="456" name="Google Shape;456;p75"/>
          <p:cNvSpPr txBox="1"/>
          <p:nvPr>
            <p:ph type="title"/>
          </p:nvPr>
        </p:nvSpPr>
        <p:spPr>
          <a:xfrm>
            <a:off x="457200" y="548640"/>
            <a:ext cx="11202900" cy="726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500"/>
              <a:buFont typeface="Avenir Next For Intuit"/>
              <a:buNone/>
              <a:defRPr b="1" sz="3500">
                <a:solidFill>
                  <a:schemeClr val="lt1"/>
                </a:solidFill>
                <a:latin typeface="Avenir Next For Intuit"/>
                <a:ea typeface="Avenir Next For Intuit"/>
                <a:cs typeface="Avenir Next For Intuit"/>
                <a:sym typeface="Avenir Next For Intu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7" name="Google Shape;457;p75"/>
          <p:cNvSpPr txBox="1"/>
          <p:nvPr>
            <p:ph idx="1" type="body"/>
          </p:nvPr>
        </p:nvSpPr>
        <p:spPr>
          <a:xfrm>
            <a:off x="457200" y="1374100"/>
            <a:ext cx="11202900" cy="4486500"/>
          </a:xfrm>
          <a:prstGeom prst="rect">
            <a:avLst/>
          </a:prstGeom>
          <a:noFill/>
          <a:ln>
            <a:noFill/>
          </a:ln>
        </p:spPr>
        <p:txBody>
          <a:bodyPr anchorCtr="0" anchor="t" bIns="91425" lIns="91425" spcFirstLastPara="1" rIns="91425" wrap="square" tIns="91425">
            <a:noAutofit/>
          </a:bodyPr>
          <a:lstStyle>
            <a:lvl1pPr indent="-381000" lvl="0" marL="457200" rtl="0">
              <a:lnSpc>
                <a:spcPct val="90000"/>
              </a:lnSpc>
              <a:spcBef>
                <a:spcPts val="1800"/>
              </a:spcBef>
              <a:spcAft>
                <a:spcPts val="0"/>
              </a:spcAft>
              <a:buClr>
                <a:schemeClr val="lt2"/>
              </a:buClr>
              <a:buSzPts val="2400"/>
              <a:buFont typeface="Avenir Next For Intuit"/>
              <a:buChar char="•"/>
              <a:defRPr sz="2400">
                <a:solidFill>
                  <a:schemeClr val="lt2"/>
                </a:solidFill>
                <a:latin typeface="Avenir Next For Intuit"/>
                <a:ea typeface="Avenir Next For Intuit"/>
                <a:cs typeface="Avenir Next For Intuit"/>
                <a:sym typeface="Avenir Next For Intuit"/>
              </a:defRPr>
            </a:lvl1pPr>
            <a:lvl2pPr indent="-355600" lvl="1" marL="914400" rtl="0">
              <a:lnSpc>
                <a:spcPct val="90000"/>
              </a:lnSpc>
              <a:spcBef>
                <a:spcPts val="1800"/>
              </a:spcBef>
              <a:spcAft>
                <a:spcPts val="0"/>
              </a:spcAft>
              <a:buClr>
                <a:schemeClr val="lt2"/>
              </a:buClr>
              <a:buSzPts val="2000"/>
              <a:buFont typeface="Avenir Next For Intuit"/>
              <a:buChar char="•"/>
              <a:defRPr sz="2000">
                <a:solidFill>
                  <a:schemeClr val="lt2"/>
                </a:solidFill>
                <a:latin typeface="Avenir Next For Intuit"/>
                <a:ea typeface="Avenir Next For Intuit"/>
                <a:cs typeface="Avenir Next For Intuit"/>
                <a:sym typeface="Avenir Next For Intuit"/>
              </a:defRPr>
            </a:lvl2pPr>
            <a:lvl3pPr indent="-342900" lvl="2" marL="1371600" rtl="0">
              <a:lnSpc>
                <a:spcPct val="90000"/>
              </a:lnSpc>
              <a:spcBef>
                <a:spcPts val="1800"/>
              </a:spcBef>
              <a:spcAft>
                <a:spcPts val="0"/>
              </a:spcAft>
              <a:buClr>
                <a:schemeClr val="lt2"/>
              </a:buClr>
              <a:buSzPts val="1800"/>
              <a:buFont typeface="Avenir Next For Intuit"/>
              <a:buChar char="•"/>
              <a:defRPr sz="1800">
                <a:solidFill>
                  <a:schemeClr val="lt2"/>
                </a:solidFill>
                <a:latin typeface="Avenir Next For Intuit"/>
                <a:ea typeface="Avenir Next For Intuit"/>
                <a:cs typeface="Avenir Next For Intuit"/>
                <a:sym typeface="Avenir Next For Intuit"/>
              </a:defRPr>
            </a:lvl3pPr>
            <a:lvl4pPr indent="-330200" lvl="3" marL="1828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4pPr>
            <a:lvl5pPr indent="-330200" lvl="4" marL="22860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5pPr>
            <a:lvl6pPr indent="-330200" lvl="5" marL="27432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6pPr>
            <a:lvl7pPr indent="-330200" lvl="6" marL="32004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7pPr>
            <a:lvl8pPr indent="-330200" lvl="7" marL="36576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8pPr>
            <a:lvl9pPr indent="-330200" lvl="8" marL="4114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10">
          <p15:clr>
            <a:srgbClr val="EA4335"/>
          </p15:clr>
        </p15:guide>
        <p15:guide id="2" pos="4968">
          <p15:clr>
            <a:srgbClr val="EA4335"/>
          </p15:clr>
        </p15:guide>
        <p15:guide id="3" pos="288">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5" name="Shape 685"/>
        <p:cNvGrpSpPr/>
        <p:nvPr/>
      </p:nvGrpSpPr>
      <p:grpSpPr>
        <a:xfrm>
          <a:off x="0" y="0"/>
          <a:ext cx="0" cy="0"/>
          <a:chOff x="0" y="0"/>
          <a:chExt cx="0" cy="0"/>
        </a:xfrm>
      </p:grpSpPr>
      <p:sp>
        <p:nvSpPr>
          <p:cNvPr id="686" name="Google Shape;686;p112"/>
          <p:cNvSpPr txBox="1"/>
          <p:nvPr>
            <p:ph type="title"/>
          </p:nvPr>
        </p:nvSpPr>
        <p:spPr>
          <a:xfrm>
            <a:off x="457200" y="548640"/>
            <a:ext cx="11202900" cy="726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500"/>
              <a:buFont typeface="Avenir Next For Intuit"/>
              <a:buNone/>
              <a:defRPr b="1" sz="3500">
                <a:solidFill>
                  <a:schemeClr val="lt1"/>
                </a:solidFill>
                <a:latin typeface="Avenir Next For Intuit"/>
                <a:ea typeface="Avenir Next For Intuit"/>
                <a:cs typeface="Avenir Next For Intuit"/>
                <a:sym typeface="Avenir Next For Intu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7" name="Google Shape;687;p112"/>
          <p:cNvSpPr txBox="1"/>
          <p:nvPr>
            <p:ph idx="1" type="body"/>
          </p:nvPr>
        </p:nvSpPr>
        <p:spPr>
          <a:xfrm>
            <a:off x="457200" y="1374100"/>
            <a:ext cx="11202900" cy="4486500"/>
          </a:xfrm>
          <a:prstGeom prst="rect">
            <a:avLst/>
          </a:prstGeom>
          <a:noFill/>
          <a:ln>
            <a:noFill/>
          </a:ln>
        </p:spPr>
        <p:txBody>
          <a:bodyPr anchorCtr="0" anchor="t" bIns="91425" lIns="91425" spcFirstLastPara="1" rIns="91425" wrap="square" tIns="91425">
            <a:noAutofit/>
          </a:bodyPr>
          <a:lstStyle>
            <a:lvl1pPr indent="-381000" lvl="0" marL="457200" rtl="0">
              <a:lnSpc>
                <a:spcPct val="90000"/>
              </a:lnSpc>
              <a:spcBef>
                <a:spcPts val="1800"/>
              </a:spcBef>
              <a:spcAft>
                <a:spcPts val="0"/>
              </a:spcAft>
              <a:buClr>
                <a:schemeClr val="lt2"/>
              </a:buClr>
              <a:buSzPts val="2400"/>
              <a:buFont typeface="Avenir Next For Intuit"/>
              <a:buChar char="•"/>
              <a:defRPr sz="2400">
                <a:solidFill>
                  <a:schemeClr val="lt2"/>
                </a:solidFill>
                <a:latin typeface="Avenir Next For Intuit"/>
                <a:ea typeface="Avenir Next For Intuit"/>
                <a:cs typeface="Avenir Next For Intuit"/>
                <a:sym typeface="Avenir Next For Intuit"/>
              </a:defRPr>
            </a:lvl1pPr>
            <a:lvl2pPr indent="-355600" lvl="1" marL="914400" rtl="0">
              <a:lnSpc>
                <a:spcPct val="90000"/>
              </a:lnSpc>
              <a:spcBef>
                <a:spcPts val="1800"/>
              </a:spcBef>
              <a:spcAft>
                <a:spcPts val="0"/>
              </a:spcAft>
              <a:buClr>
                <a:schemeClr val="lt2"/>
              </a:buClr>
              <a:buSzPts val="2000"/>
              <a:buFont typeface="Avenir Next For Intuit"/>
              <a:buChar char="•"/>
              <a:defRPr sz="2000">
                <a:solidFill>
                  <a:schemeClr val="lt2"/>
                </a:solidFill>
                <a:latin typeface="Avenir Next For Intuit"/>
                <a:ea typeface="Avenir Next For Intuit"/>
                <a:cs typeface="Avenir Next For Intuit"/>
                <a:sym typeface="Avenir Next For Intuit"/>
              </a:defRPr>
            </a:lvl2pPr>
            <a:lvl3pPr indent="-342900" lvl="2" marL="1371600" rtl="0">
              <a:lnSpc>
                <a:spcPct val="90000"/>
              </a:lnSpc>
              <a:spcBef>
                <a:spcPts val="1800"/>
              </a:spcBef>
              <a:spcAft>
                <a:spcPts val="0"/>
              </a:spcAft>
              <a:buClr>
                <a:schemeClr val="lt2"/>
              </a:buClr>
              <a:buSzPts val="1800"/>
              <a:buFont typeface="Avenir Next For Intuit"/>
              <a:buChar char="•"/>
              <a:defRPr sz="1800">
                <a:solidFill>
                  <a:schemeClr val="lt2"/>
                </a:solidFill>
                <a:latin typeface="Avenir Next For Intuit"/>
                <a:ea typeface="Avenir Next For Intuit"/>
                <a:cs typeface="Avenir Next For Intuit"/>
                <a:sym typeface="Avenir Next For Intuit"/>
              </a:defRPr>
            </a:lvl3pPr>
            <a:lvl4pPr indent="-330200" lvl="3" marL="1828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4pPr>
            <a:lvl5pPr indent="-330200" lvl="4" marL="22860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5pPr>
            <a:lvl6pPr indent="-330200" lvl="5" marL="27432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6pPr>
            <a:lvl7pPr indent="-330200" lvl="6" marL="32004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7pPr>
            <a:lvl8pPr indent="-330200" lvl="7" marL="36576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8pPr>
            <a:lvl9pPr indent="-330200" lvl="8" marL="4114800" rtl="0">
              <a:lnSpc>
                <a:spcPct val="90000"/>
              </a:lnSpc>
              <a:spcBef>
                <a:spcPts val="1800"/>
              </a:spcBef>
              <a:spcAft>
                <a:spcPts val="0"/>
              </a:spcAft>
              <a:buClr>
                <a:schemeClr val="lt2"/>
              </a:buClr>
              <a:buSzPts val="1600"/>
              <a:buFont typeface="Avenir Next For Intuit"/>
              <a:buChar char="■"/>
              <a:defRPr sz="1600">
                <a:solidFill>
                  <a:schemeClr val="lt2"/>
                </a:solidFill>
                <a:latin typeface="Avenir Next For Intuit"/>
                <a:ea typeface="Avenir Next For Intuit"/>
                <a:cs typeface="Avenir Next For Intuit"/>
                <a:sym typeface="Avenir Next For Intuit"/>
              </a:defRPr>
            </a:lvl9pPr>
          </a:lstStyle>
          <a:p/>
        </p:txBody>
      </p:sp>
    </p:spTree>
  </p:cSld>
  <p:clrMap accent1="accent1" accent2="accent2" accent3="accent3" accent4="accent4" accent5="accent5" accent6="accent6" bg1="lt1" bg2="dk2" tx1="dk1" tx2="lt2" folHlink="folHlink" hlink="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10">
          <p15:clr>
            <a:srgbClr val="EA4335"/>
          </p15:clr>
        </p15:guide>
        <p15:guide id="2" pos="4968">
          <p15:clr>
            <a:srgbClr val="EA4335"/>
          </p15:clr>
        </p15:guide>
        <p15:guide id="3" pos="28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mailto:barbara.jeandeau@gmail.com" TargetMode="External"/><Relationship Id="rId4" Type="http://schemas.openxmlformats.org/officeDocument/2006/relationships/image" Target="../media/image11.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hyperlink" Target="https://docs.google.com/spreadsheets/d/1fDnnVRquq_uOQKPlP8lBSn2ppcB-wQw--dZdEP0Fpnk/edit?usp=sharing" TargetMode="External"/><Relationship Id="rId4" Type="http://schemas.openxmlformats.org/officeDocument/2006/relationships/hyperlink" Target="https://docs.google.com/spreadsheets/d/1fDnnVRquq_uOQKPlP8lBSn2ppcB-wQw--dZdEP0Fpnk/edit?usp=sharing" TargetMode="External"/><Relationship Id="rId5"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1.xml"/><Relationship Id="rId3" Type="http://schemas.openxmlformats.org/officeDocument/2006/relationships/hyperlink" Target="https://www.definitions-marketing.com/definition/resultat-natur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 Id="rId3"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5.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8.xml"/><Relationship Id="rId3" Type="http://schemas.openxmlformats.org/officeDocument/2006/relationships/hyperlink" Target="https://growthmakers.fr/ep1-jonathan-pepin-uber-la-growth-dans-adn/" TargetMode="External"/><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0.xml"/><Relationship Id="rId3" Type="http://schemas.openxmlformats.org/officeDocument/2006/relationships/image" Target="../media/image61.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1.xml"/><Relationship Id="rId3" Type="http://schemas.openxmlformats.org/officeDocument/2006/relationships/image" Target="../media/image61.png"/><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49"/>
          <p:cNvSpPr txBox="1"/>
          <p:nvPr>
            <p:ph type="title"/>
          </p:nvPr>
        </p:nvSpPr>
        <p:spPr>
          <a:xfrm>
            <a:off x="457200" y="2484028"/>
            <a:ext cx="10969800" cy="27438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lang="en-US" sz="5500"/>
              <a:t>Data Marketing </a:t>
            </a:r>
            <a:br>
              <a:rPr lang="en-US" sz="5500"/>
            </a:br>
            <a:r>
              <a:rPr lang="en-US" sz="5500"/>
              <a:t>&amp; Analytics</a:t>
            </a:r>
            <a:br>
              <a:rPr lang="en-US" sz="5500"/>
            </a:br>
            <a:r>
              <a:rPr lang="en-US" sz="2500">
                <a:solidFill>
                  <a:schemeClr val="dk1"/>
                </a:solidFill>
                <a:latin typeface="Avenir Next For Intuit"/>
                <a:ea typeface="Avenir Next For Intuit"/>
                <a:cs typeface="Avenir Next For Intuit"/>
                <a:sym typeface="Avenir Next For Intuit"/>
              </a:rPr>
              <a:t>Semaine Projet</a:t>
            </a:r>
            <a:endParaRPr sz="2500">
              <a:solidFill>
                <a:schemeClr val="dk1"/>
              </a:solidFill>
              <a:latin typeface="Avenir Next For Intuit"/>
              <a:ea typeface="Avenir Next For Intuit"/>
              <a:cs typeface="Avenir Next For Intuit"/>
              <a:sym typeface="Avenir Next For Intuit"/>
            </a:endParaRPr>
          </a:p>
        </p:txBody>
      </p:sp>
      <p:sp>
        <p:nvSpPr>
          <p:cNvPr id="921" name="Google Shape;921;p149"/>
          <p:cNvSpPr txBox="1"/>
          <p:nvPr>
            <p:ph idx="1" type="body"/>
          </p:nvPr>
        </p:nvSpPr>
        <p:spPr>
          <a:xfrm>
            <a:off x="457200" y="6227030"/>
            <a:ext cx="10969800" cy="5257800"/>
          </a:xfrm>
          <a:prstGeom prst="rect">
            <a:avLst/>
          </a:prstGeom>
        </p:spPr>
        <p:txBody>
          <a:bodyPr anchorCtr="0" anchor="t" bIns="45700" lIns="45700" spcFirstLastPara="1" rIns="45700" wrap="square" tIns="45700">
            <a:normAutofit/>
          </a:bodyPr>
          <a:lstStyle/>
          <a:p>
            <a:pPr indent="0" lvl="0" marL="0" rtl="0" algn="l">
              <a:spcBef>
                <a:spcPts val="500"/>
              </a:spcBef>
              <a:spcAft>
                <a:spcPts val="0"/>
              </a:spcAft>
              <a:buClr>
                <a:schemeClr val="accent6"/>
              </a:buClr>
              <a:buSzPts val="1100"/>
              <a:buFont typeface="Arial"/>
              <a:buNone/>
            </a:pPr>
            <a:r>
              <a:rPr lang="en-US" sz="1600"/>
              <a:t>Barbara Jeandeau</a:t>
            </a:r>
            <a:endParaRPr sz="1600"/>
          </a:p>
          <a:p>
            <a:pPr indent="0" lvl="0" marL="0" rtl="0" algn="l">
              <a:spcBef>
                <a:spcPts val="500"/>
              </a:spcBef>
              <a:spcAft>
                <a:spcPts val="0"/>
              </a:spcAft>
              <a:buClr>
                <a:schemeClr val="accent6"/>
              </a:buClr>
              <a:buSzPts val="1100"/>
              <a:buFont typeface="Arial"/>
              <a:buNone/>
            </a:pPr>
            <a:r>
              <a:t/>
            </a:r>
            <a:endParaRPr sz="1600"/>
          </a:p>
          <a:p>
            <a:pPr indent="0" lvl="0" marL="0" rtl="0" algn="l">
              <a:spcBef>
                <a:spcPts val="500"/>
              </a:spcBef>
              <a:spcAft>
                <a:spcPts val="0"/>
              </a:spcAft>
              <a:buNone/>
            </a:pPr>
            <a:r>
              <a:t/>
            </a:r>
            <a:endParaRPr sz="1600"/>
          </a:p>
        </p:txBody>
      </p:sp>
      <p:sp>
        <p:nvSpPr>
          <p:cNvPr id="922" name="Google Shape;922;p149"/>
          <p:cNvSpPr/>
          <p:nvPr/>
        </p:nvSpPr>
        <p:spPr>
          <a:xfrm>
            <a:off x="9685115" y="3056394"/>
            <a:ext cx="1718100" cy="1718100"/>
          </a:xfrm>
          <a:prstGeom prst="roundRect">
            <a:avLst>
              <a:gd fmla="val 50000" name="adj"/>
            </a:avLst>
          </a:prstGeom>
          <a:solidFill>
            <a:srgbClr val="F4F5F8"/>
          </a:solidFill>
          <a:ln cap="flat" cmpd="sng" w="38100">
            <a:solidFill>
              <a:srgbClr val="FFFFFF"/>
            </a:solidFill>
            <a:prstDash val="solid"/>
            <a:miter lim="400000"/>
            <a:headEnd len="sm" w="sm" type="none"/>
            <a:tailEnd len="sm" w="sm" type="none"/>
          </a:ln>
          <a:effectLst>
            <a:outerShdw blurRad="482600" rotWithShape="0" dir="5400000" dist="110460">
              <a:srgbClr val="212226">
                <a:alpha val="17650"/>
              </a:srgbClr>
            </a:outerShdw>
          </a:effectLst>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2100"/>
              <a:buFont typeface="Avenir"/>
              <a:buNone/>
            </a:pPr>
            <a:r>
              <a:rPr b="0" i="0" lang="en-US" sz="6200" u="none" cap="none" strike="noStrike">
                <a:solidFill>
                  <a:srgbClr val="747883"/>
                </a:solidFill>
                <a:latin typeface="Avenir"/>
                <a:ea typeface="Avenir"/>
                <a:cs typeface="Avenir"/>
                <a:sym typeface="Avenir"/>
              </a:rPr>
              <a:t>🦸🏻</a:t>
            </a:r>
            <a:endParaRPr sz="4600"/>
          </a:p>
        </p:txBody>
      </p:sp>
      <p:sp>
        <p:nvSpPr>
          <p:cNvPr id="923" name="Google Shape;923;p149"/>
          <p:cNvSpPr/>
          <p:nvPr/>
        </p:nvSpPr>
        <p:spPr>
          <a:xfrm>
            <a:off x="8013592" y="2181030"/>
            <a:ext cx="927300" cy="927300"/>
          </a:xfrm>
          <a:prstGeom prst="roundRect">
            <a:avLst>
              <a:gd fmla="val 50000" name="adj"/>
            </a:avLst>
          </a:prstGeom>
          <a:solidFill>
            <a:srgbClr val="F4F5F8"/>
          </a:solidFill>
          <a:ln cap="flat" cmpd="sng" w="28575">
            <a:solidFill>
              <a:srgbClr val="FFFFFF"/>
            </a:solidFill>
            <a:prstDash val="solid"/>
            <a:miter lim="400000"/>
            <a:headEnd len="sm" w="sm" type="none"/>
            <a:tailEnd len="sm" w="sm" type="none"/>
          </a:ln>
          <a:effectLst>
            <a:outerShdw blurRad="482600" rotWithShape="0" dir="5400000" dist="110460">
              <a:srgbClr val="212226">
                <a:alpha val="7840"/>
              </a:srgbClr>
            </a:outerShdw>
          </a:effectLst>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1700"/>
              <a:buFont typeface="Avenir"/>
              <a:buNone/>
            </a:pPr>
            <a:r>
              <a:rPr b="0" i="0" lang="en-US" sz="3200" u="none" cap="none" strike="noStrike">
                <a:solidFill>
                  <a:srgbClr val="747883"/>
                </a:solidFill>
                <a:latin typeface="Avenir"/>
                <a:ea typeface="Avenir"/>
                <a:cs typeface="Avenir"/>
                <a:sym typeface="Avenir"/>
              </a:rPr>
              <a:t>👨🏾‍💻</a:t>
            </a:r>
            <a:endParaRPr sz="2000"/>
          </a:p>
        </p:txBody>
      </p:sp>
      <p:cxnSp>
        <p:nvCxnSpPr>
          <p:cNvPr id="924" name="Google Shape;924;p149"/>
          <p:cNvCxnSpPr>
            <a:stCxn id="923" idx="3"/>
            <a:endCxn id="922" idx="1"/>
          </p:cNvCxnSpPr>
          <p:nvPr/>
        </p:nvCxnSpPr>
        <p:spPr>
          <a:xfrm>
            <a:off x="8940892" y="2644680"/>
            <a:ext cx="744300" cy="1270800"/>
          </a:xfrm>
          <a:prstGeom prst="straightConnector1">
            <a:avLst/>
          </a:prstGeom>
          <a:noFill/>
          <a:ln cap="flat" cmpd="sng" w="9525">
            <a:solidFill>
              <a:srgbClr val="D6D6D6"/>
            </a:solidFill>
            <a:prstDash val="dot"/>
            <a:miter lim="400000"/>
            <a:headEnd len="sm" w="sm" type="none"/>
            <a:tailEnd len="sm" w="sm" type="none"/>
          </a:ln>
        </p:spPr>
      </p:cxnSp>
      <p:sp>
        <p:nvSpPr>
          <p:cNvPr id="925" name="Google Shape;925;p149"/>
          <p:cNvSpPr/>
          <p:nvPr/>
        </p:nvSpPr>
        <p:spPr>
          <a:xfrm>
            <a:off x="11086624" y="1104844"/>
            <a:ext cx="1102200" cy="1102200"/>
          </a:xfrm>
          <a:prstGeom prst="roundRect">
            <a:avLst>
              <a:gd fmla="val 50000" name="adj"/>
            </a:avLst>
          </a:prstGeom>
          <a:solidFill>
            <a:srgbClr val="F4F5F8"/>
          </a:solidFill>
          <a:ln cap="flat" cmpd="sng" w="28575">
            <a:solidFill>
              <a:srgbClr val="FFFFFF"/>
            </a:solidFill>
            <a:prstDash val="solid"/>
            <a:miter lim="400000"/>
            <a:headEnd len="sm" w="sm" type="none"/>
            <a:tailEnd len="sm" w="sm" type="none"/>
          </a:ln>
          <a:effectLst>
            <a:outerShdw blurRad="482600" rotWithShape="0" dir="5400000" dist="110460">
              <a:srgbClr val="212226">
                <a:alpha val="7840"/>
              </a:srgbClr>
            </a:outerShdw>
          </a:effectLst>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1700"/>
              <a:buFont typeface="Avenir"/>
              <a:buNone/>
            </a:pPr>
            <a:r>
              <a:rPr b="0" i="0" lang="en-US" sz="3200" u="none" cap="none" strike="noStrike">
                <a:solidFill>
                  <a:srgbClr val="747883"/>
                </a:solidFill>
                <a:latin typeface="Avenir"/>
                <a:ea typeface="Avenir"/>
                <a:cs typeface="Avenir"/>
                <a:sym typeface="Avenir"/>
              </a:rPr>
              <a:t>👩🏼‍💻</a:t>
            </a:r>
            <a:endParaRPr sz="2000"/>
          </a:p>
        </p:txBody>
      </p:sp>
      <p:sp>
        <p:nvSpPr>
          <p:cNvPr id="926" name="Google Shape;926;p149"/>
          <p:cNvSpPr/>
          <p:nvPr/>
        </p:nvSpPr>
        <p:spPr>
          <a:xfrm>
            <a:off x="8150921" y="254794"/>
            <a:ext cx="552900" cy="552900"/>
          </a:xfrm>
          <a:prstGeom prst="roundRect">
            <a:avLst>
              <a:gd fmla="val 50000" name="adj"/>
            </a:avLst>
          </a:prstGeom>
          <a:solidFill>
            <a:srgbClr val="F4F5F8"/>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900"/>
              <a:buFont typeface="Avenir"/>
              <a:buNone/>
            </a:pPr>
            <a:r>
              <a:rPr b="0" i="0" lang="en-US" sz="2100" u="none" cap="none" strike="noStrike">
                <a:solidFill>
                  <a:srgbClr val="747883"/>
                </a:solidFill>
                <a:latin typeface="Avenir"/>
                <a:ea typeface="Avenir"/>
                <a:cs typeface="Avenir"/>
                <a:sym typeface="Avenir"/>
              </a:rPr>
              <a:t>🦸🏻</a:t>
            </a:r>
            <a:endParaRPr sz="1700"/>
          </a:p>
        </p:txBody>
      </p:sp>
      <p:cxnSp>
        <p:nvCxnSpPr>
          <p:cNvPr id="927" name="Google Shape;927;p149"/>
          <p:cNvCxnSpPr>
            <a:stCxn id="926" idx="2"/>
            <a:endCxn id="923" idx="0"/>
          </p:cNvCxnSpPr>
          <p:nvPr/>
        </p:nvCxnSpPr>
        <p:spPr>
          <a:xfrm>
            <a:off x="8427371" y="807694"/>
            <a:ext cx="49800" cy="1373400"/>
          </a:xfrm>
          <a:prstGeom prst="straightConnector1">
            <a:avLst/>
          </a:prstGeom>
          <a:noFill/>
          <a:ln cap="flat" cmpd="sng" w="9525">
            <a:solidFill>
              <a:srgbClr val="D6D6D6"/>
            </a:solidFill>
            <a:prstDash val="dot"/>
            <a:miter lim="400000"/>
            <a:headEnd len="sm" w="sm" type="none"/>
            <a:tailEnd len="sm" w="sm" type="none"/>
          </a:ln>
        </p:spPr>
      </p:cxnSp>
      <p:sp>
        <p:nvSpPr>
          <p:cNvPr id="928" name="Google Shape;928;p149"/>
          <p:cNvSpPr/>
          <p:nvPr/>
        </p:nvSpPr>
        <p:spPr>
          <a:xfrm>
            <a:off x="6510375" y="3448214"/>
            <a:ext cx="552900" cy="552900"/>
          </a:xfrm>
          <a:prstGeom prst="roundRect">
            <a:avLst>
              <a:gd fmla="val 50000" name="adj"/>
            </a:avLst>
          </a:prstGeom>
          <a:solidFill>
            <a:srgbClr val="F4F5F8"/>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900"/>
              <a:buFont typeface="Avenir"/>
              <a:buNone/>
            </a:pPr>
            <a:r>
              <a:rPr b="0" i="0" lang="en-US" sz="1900" u="none" cap="none" strike="noStrike">
                <a:solidFill>
                  <a:srgbClr val="747883"/>
                </a:solidFill>
                <a:latin typeface="Avenir"/>
                <a:ea typeface="Avenir"/>
                <a:cs typeface="Avenir"/>
                <a:sym typeface="Avenir"/>
              </a:rPr>
              <a:t>🦸🏻</a:t>
            </a:r>
            <a:endParaRPr sz="1500"/>
          </a:p>
        </p:txBody>
      </p:sp>
      <p:sp>
        <p:nvSpPr>
          <p:cNvPr id="929" name="Google Shape;929;p149"/>
          <p:cNvSpPr/>
          <p:nvPr/>
        </p:nvSpPr>
        <p:spPr>
          <a:xfrm>
            <a:off x="6203398" y="1549293"/>
            <a:ext cx="552900" cy="552900"/>
          </a:xfrm>
          <a:prstGeom prst="roundRect">
            <a:avLst>
              <a:gd fmla="val 50000" name="adj"/>
            </a:avLst>
          </a:prstGeom>
          <a:solidFill>
            <a:srgbClr val="F4F5F8"/>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900"/>
              <a:buFont typeface="Avenir"/>
              <a:buNone/>
            </a:pPr>
            <a:r>
              <a:rPr b="0" i="0" lang="en-US" sz="1800" u="none" cap="none" strike="noStrike">
                <a:solidFill>
                  <a:srgbClr val="747883"/>
                </a:solidFill>
                <a:latin typeface="Avenir"/>
                <a:ea typeface="Avenir"/>
                <a:cs typeface="Avenir"/>
                <a:sym typeface="Avenir"/>
              </a:rPr>
              <a:t>🦸🏻</a:t>
            </a:r>
            <a:endParaRPr/>
          </a:p>
        </p:txBody>
      </p:sp>
      <p:cxnSp>
        <p:nvCxnSpPr>
          <p:cNvPr id="930" name="Google Shape;930;p149"/>
          <p:cNvCxnSpPr>
            <a:stCxn id="928" idx="3"/>
            <a:endCxn id="923" idx="2"/>
          </p:cNvCxnSpPr>
          <p:nvPr/>
        </p:nvCxnSpPr>
        <p:spPr>
          <a:xfrm flipH="1" rot="10800000">
            <a:off x="7063275" y="3108464"/>
            <a:ext cx="1413900" cy="616200"/>
          </a:xfrm>
          <a:prstGeom prst="straightConnector1">
            <a:avLst/>
          </a:prstGeom>
          <a:noFill/>
          <a:ln cap="flat" cmpd="sng" w="9525">
            <a:solidFill>
              <a:srgbClr val="D6D6D6"/>
            </a:solidFill>
            <a:prstDash val="dot"/>
            <a:miter lim="400000"/>
            <a:headEnd len="sm" w="sm" type="none"/>
            <a:tailEnd len="sm" w="sm" type="none"/>
          </a:ln>
        </p:spPr>
      </p:cxnSp>
      <p:cxnSp>
        <p:nvCxnSpPr>
          <p:cNvPr id="931" name="Google Shape;931;p149"/>
          <p:cNvCxnSpPr>
            <a:stCxn id="929" idx="3"/>
            <a:endCxn id="923" idx="1"/>
          </p:cNvCxnSpPr>
          <p:nvPr/>
        </p:nvCxnSpPr>
        <p:spPr>
          <a:xfrm>
            <a:off x="6756298" y="1825743"/>
            <a:ext cx="1257300" cy="819000"/>
          </a:xfrm>
          <a:prstGeom prst="straightConnector1">
            <a:avLst/>
          </a:prstGeom>
          <a:noFill/>
          <a:ln cap="flat" cmpd="sng" w="9525">
            <a:solidFill>
              <a:srgbClr val="D6D6D6"/>
            </a:solidFill>
            <a:prstDash val="dot"/>
            <a:miter lim="400000"/>
            <a:headEnd len="sm" w="sm" type="none"/>
            <a:tailEnd len="sm" w="sm" type="none"/>
          </a:ln>
        </p:spPr>
      </p:cxnSp>
      <p:cxnSp>
        <p:nvCxnSpPr>
          <p:cNvPr id="932" name="Google Shape;932;p149"/>
          <p:cNvCxnSpPr>
            <a:stCxn id="925" idx="2"/>
            <a:endCxn id="922" idx="3"/>
          </p:cNvCxnSpPr>
          <p:nvPr/>
        </p:nvCxnSpPr>
        <p:spPr>
          <a:xfrm flipH="1">
            <a:off x="11403124" y="2207044"/>
            <a:ext cx="234600" cy="1708500"/>
          </a:xfrm>
          <a:prstGeom prst="straightConnector1">
            <a:avLst/>
          </a:prstGeom>
          <a:noFill/>
          <a:ln cap="flat" cmpd="sng" w="9525">
            <a:solidFill>
              <a:srgbClr val="D6D6D6"/>
            </a:solidFill>
            <a:prstDash val="dot"/>
            <a:miter lim="400000"/>
            <a:headEnd len="sm" w="sm" type="none"/>
            <a:tailEnd len="sm" w="sm" type="none"/>
          </a:ln>
        </p:spPr>
      </p:cxnSp>
      <p:sp>
        <p:nvSpPr>
          <p:cNvPr id="933" name="Google Shape;933;p149"/>
          <p:cNvSpPr/>
          <p:nvPr/>
        </p:nvSpPr>
        <p:spPr>
          <a:xfrm>
            <a:off x="9709685" y="73975"/>
            <a:ext cx="552900" cy="552900"/>
          </a:xfrm>
          <a:prstGeom prst="roundRect">
            <a:avLst>
              <a:gd fmla="val 50000" name="adj"/>
            </a:avLst>
          </a:prstGeom>
          <a:solidFill>
            <a:srgbClr val="F4F5F8"/>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747883"/>
              </a:buClr>
              <a:buSzPts val="900"/>
              <a:buFont typeface="Avenir"/>
              <a:buNone/>
            </a:pPr>
            <a:r>
              <a:rPr b="0" i="0" lang="en-US" sz="2000" u="none" cap="none" strike="noStrike">
                <a:solidFill>
                  <a:srgbClr val="747883"/>
                </a:solidFill>
                <a:latin typeface="Avenir"/>
                <a:ea typeface="Avenir"/>
                <a:cs typeface="Avenir"/>
                <a:sym typeface="Avenir"/>
              </a:rPr>
              <a:t>🦸🏻</a:t>
            </a:r>
            <a:endParaRPr sz="1600"/>
          </a:p>
        </p:txBody>
      </p:sp>
      <p:cxnSp>
        <p:nvCxnSpPr>
          <p:cNvPr id="934" name="Google Shape;934;p149"/>
          <p:cNvCxnSpPr>
            <a:stCxn id="925" idx="0"/>
            <a:endCxn id="933" idx="3"/>
          </p:cNvCxnSpPr>
          <p:nvPr/>
        </p:nvCxnSpPr>
        <p:spPr>
          <a:xfrm rot="10800000">
            <a:off x="10262524" y="350344"/>
            <a:ext cx="1375200" cy="754500"/>
          </a:xfrm>
          <a:prstGeom prst="straightConnector1">
            <a:avLst/>
          </a:prstGeom>
          <a:noFill/>
          <a:ln cap="flat" cmpd="sng" w="9525">
            <a:solidFill>
              <a:srgbClr val="D6D6D6"/>
            </a:solidFill>
            <a:prstDash val="dot"/>
            <a:miter lim="400000"/>
            <a:headEnd len="sm" w="sm" type="none"/>
            <a:tailEnd len="sm" w="sm" type="none"/>
          </a:ln>
        </p:spPr>
      </p:cxnSp>
      <p:pic>
        <p:nvPicPr>
          <p:cNvPr id="935" name="Google Shape;935;p149"/>
          <p:cNvPicPr preferRelativeResize="0"/>
          <p:nvPr/>
        </p:nvPicPr>
        <p:blipFill rotWithShape="1">
          <a:blip r:embed="rId3">
            <a:alphaModFix/>
          </a:blip>
          <a:srcRect b="10888" l="5771" r="6785" t="10888"/>
          <a:stretch/>
        </p:blipFill>
        <p:spPr>
          <a:xfrm>
            <a:off x="557200" y="350050"/>
            <a:ext cx="1443049" cy="552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009" name="Google Shape;1009;p158"/>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1010" name="Google Shape;1010;p158"/>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1011" name="Google Shape;1011;p158"/>
          <p:cNvSpPr txBox="1"/>
          <p:nvPr/>
        </p:nvSpPr>
        <p:spPr>
          <a:xfrm>
            <a:off x="561975" y="2005400"/>
            <a:ext cx="7247100" cy="9717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p:txBody>
      </p:sp>
      <p:sp>
        <p:nvSpPr>
          <p:cNvPr id="1012" name="Google Shape;1012;p158"/>
          <p:cNvSpPr txBox="1"/>
          <p:nvPr/>
        </p:nvSpPr>
        <p:spPr>
          <a:xfrm>
            <a:off x="561975" y="2601300"/>
            <a:ext cx="5276400" cy="146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JEUDI</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Travail en groupe toute la journée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Session dédiée de 20 minutes par groupe, de 9h00 à 16h30</a:t>
            </a:r>
            <a:endParaRPr sz="2000">
              <a:solidFill>
                <a:schemeClr val="lt1"/>
              </a:solidFill>
              <a:latin typeface="Avenir Next For Intuit"/>
              <a:ea typeface="Avenir Next For Intuit"/>
              <a:cs typeface="Avenir Next For Intuit"/>
              <a:sym typeface="Avenir Next For Intuit"/>
            </a:endParaRPr>
          </a:p>
        </p:txBody>
      </p:sp>
      <p:sp>
        <p:nvSpPr>
          <p:cNvPr id="1013" name="Google Shape;1013;p158"/>
          <p:cNvSpPr txBox="1"/>
          <p:nvPr/>
        </p:nvSpPr>
        <p:spPr>
          <a:xfrm>
            <a:off x="6482950" y="2545000"/>
            <a:ext cx="5229600" cy="75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VENDREDI</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Soutenance toute la journée</a:t>
            </a:r>
            <a:endParaRPr sz="2000">
              <a:solidFill>
                <a:schemeClr val="lt1"/>
              </a:solidFill>
              <a:latin typeface="Avenir Next For Intuit"/>
              <a:ea typeface="Avenir Next For Intuit"/>
              <a:cs typeface="Avenir Next For Intuit"/>
              <a:sym typeface="Avenir Next For Intuit"/>
            </a:endParaRPr>
          </a:p>
        </p:txBody>
      </p:sp>
      <p:sp>
        <p:nvSpPr>
          <p:cNvPr id="1014" name="Google Shape;1014;p158"/>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8"/>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5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021" name="Google Shape;1021;p159"/>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1022" name="Google Shape;1022;p159"/>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1023" name="Google Shape;1023;p159"/>
          <p:cNvSpPr txBox="1"/>
          <p:nvPr/>
        </p:nvSpPr>
        <p:spPr>
          <a:xfrm>
            <a:off x="561975" y="2005400"/>
            <a:ext cx="6386400" cy="48525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u="sng">
                <a:solidFill>
                  <a:schemeClr val="lt1"/>
                </a:solidFill>
                <a:latin typeface="Avenir Next For Intuit"/>
                <a:ea typeface="Avenir Next For Intuit"/>
                <a:cs typeface="Avenir Next For Intuit"/>
                <a:sym typeface="Avenir Next For Intuit"/>
              </a:rPr>
              <a:t>Format du rendu :</a:t>
            </a:r>
            <a:endParaRPr sz="20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1 Fichier </a:t>
            </a:r>
            <a:r>
              <a:rPr b="1" lang="en-US" sz="2000">
                <a:solidFill>
                  <a:schemeClr val="accent2"/>
                </a:solidFill>
                <a:latin typeface="Avenir Next For Intuit"/>
                <a:ea typeface="Avenir Next For Intuit"/>
                <a:cs typeface="Avenir Next For Intuit"/>
                <a:sym typeface="Avenir Next For Intuit"/>
              </a:rPr>
              <a:t>Google Slides</a:t>
            </a:r>
            <a:r>
              <a:rPr lang="en-US" sz="2000">
                <a:solidFill>
                  <a:schemeClr val="lt1"/>
                </a:solidFill>
                <a:latin typeface="Avenir Next For Intuit"/>
                <a:ea typeface="Avenir Next For Intuit"/>
                <a:cs typeface="Avenir Next For Intuit"/>
                <a:sym typeface="Avenir Next For Intuit"/>
              </a:rPr>
              <a:t> par groupe qui comprendra votre présentation finale ainsi que vos analyses et/ou ressources annexes</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1 Fichier </a:t>
            </a:r>
            <a:r>
              <a:rPr b="1" lang="en-US" sz="2000">
                <a:solidFill>
                  <a:schemeClr val="accent2"/>
                </a:solidFill>
                <a:latin typeface="Avenir Next For Intuit"/>
                <a:ea typeface="Avenir Next For Intuit"/>
                <a:cs typeface="Avenir Next For Intuit"/>
                <a:sym typeface="Avenir Next For Intuit"/>
              </a:rPr>
              <a:t>Google Sheet</a:t>
            </a:r>
            <a:r>
              <a:rPr lang="en-US" sz="2000">
                <a:solidFill>
                  <a:schemeClr val="lt1"/>
                </a:solidFill>
                <a:latin typeface="Avenir Next For Intuit"/>
                <a:ea typeface="Avenir Next For Intuit"/>
                <a:cs typeface="Avenir Next For Intuit"/>
                <a:sym typeface="Avenir Next For Intuit"/>
              </a:rPr>
              <a:t> qui comprendra votre modélisation de croissance</a:t>
            </a:r>
            <a:endParaRPr sz="2000">
              <a:solidFill>
                <a:schemeClr val="lt1"/>
              </a:solidFill>
              <a:latin typeface="Avenir Next For Intuit"/>
              <a:ea typeface="Avenir Next For Intuit"/>
              <a:cs typeface="Avenir Next For Intuit"/>
              <a:sym typeface="Avenir Next For Intuit"/>
            </a:endParaRPr>
          </a:p>
        </p:txBody>
      </p:sp>
      <p:sp>
        <p:nvSpPr>
          <p:cNvPr id="1024" name="Google Shape;1024;p159"/>
          <p:cNvSpPr txBox="1"/>
          <p:nvPr/>
        </p:nvSpPr>
        <p:spPr>
          <a:xfrm>
            <a:off x="6948375" y="2601975"/>
            <a:ext cx="4809300" cy="31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u="sng">
                <a:solidFill>
                  <a:schemeClr val="lt1"/>
                </a:solidFill>
                <a:latin typeface="Avenir Next For Intuit"/>
                <a:ea typeface="Avenir Next For Intuit"/>
                <a:cs typeface="Avenir Next For Intuit"/>
                <a:sym typeface="Avenir Next For Intuit"/>
              </a:rPr>
              <a:t>Nomenclature des fichiers :</a:t>
            </a:r>
            <a:endParaRPr sz="2000" u="sng">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a:solidFill>
                  <a:schemeClr val="lt1"/>
                </a:solidFill>
                <a:latin typeface="Avenir Next For Intuit"/>
                <a:ea typeface="Avenir Next For Intuit"/>
                <a:cs typeface="Avenir Next For Intuit"/>
                <a:sym typeface="Avenir Next For Intuit"/>
              </a:rPr>
              <a:t>Google Slides : XX (pour le numéro du groupe) - MD5 - Stratégie de croissance</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i="1" lang="en-US" sz="1600">
                <a:solidFill>
                  <a:schemeClr val="lt1"/>
                </a:solidFill>
                <a:latin typeface="Avenir Next For Intuit"/>
                <a:ea typeface="Avenir Next For Intuit"/>
                <a:cs typeface="Avenir Next For Intuit"/>
                <a:sym typeface="Avenir Next For Intuit"/>
              </a:rPr>
              <a:t>Exemple : 01 - MD5 - Stratégie de croissance</a:t>
            </a:r>
            <a:br>
              <a:rPr i="1" lang="en-US" sz="1600">
                <a:solidFill>
                  <a:schemeClr val="lt1"/>
                </a:solidFill>
                <a:latin typeface="Avenir Next For Intuit"/>
                <a:ea typeface="Avenir Next For Intuit"/>
                <a:cs typeface="Avenir Next For Intuit"/>
                <a:sym typeface="Avenir Next For Intuit"/>
              </a:rPr>
            </a:br>
            <a:br>
              <a:rPr i="1" lang="en-US" sz="16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Google Sheet : XX (pour le numéro du groupe) - MD5 - Modélisation de croissance</a:t>
            </a:r>
            <a:endParaRPr>
              <a:solidFill>
                <a:schemeClr val="accent6"/>
              </a:solidFill>
            </a:endParaRPr>
          </a:p>
          <a:p>
            <a:pPr indent="0" lvl="0" marL="0" rtl="0" algn="l">
              <a:lnSpc>
                <a:spcPct val="115000"/>
              </a:lnSpc>
              <a:spcBef>
                <a:spcPts val="0"/>
              </a:spcBef>
              <a:spcAft>
                <a:spcPts val="0"/>
              </a:spcAft>
              <a:buNone/>
            </a:pPr>
            <a:r>
              <a:rPr i="1" lang="en-US" sz="1600">
                <a:solidFill>
                  <a:schemeClr val="lt1"/>
                </a:solidFill>
                <a:latin typeface="Avenir Next For Intuit"/>
                <a:ea typeface="Avenir Next For Intuit"/>
                <a:cs typeface="Avenir Next For Intuit"/>
                <a:sym typeface="Avenir Next For Intuit"/>
              </a:rPr>
              <a:t>Exemple : 01 - MD5 - Stratégie de croissance</a:t>
            </a:r>
            <a:endParaRPr i="1" sz="1600">
              <a:solidFill>
                <a:schemeClr val="lt1"/>
              </a:solidFill>
              <a:latin typeface="Avenir Next For Intuit"/>
              <a:ea typeface="Avenir Next For Intuit"/>
              <a:cs typeface="Avenir Next For Intuit"/>
              <a:sym typeface="Avenir Next For Intuit"/>
            </a:endParaRPr>
          </a:p>
        </p:txBody>
      </p:sp>
      <p:sp>
        <p:nvSpPr>
          <p:cNvPr id="1025" name="Google Shape;1025;p159"/>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9"/>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032" name="Google Shape;1032;p160"/>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1033" name="Google Shape;1033;p160"/>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1034" name="Google Shape;1034;p160"/>
          <p:cNvSpPr txBox="1"/>
          <p:nvPr/>
        </p:nvSpPr>
        <p:spPr>
          <a:xfrm>
            <a:off x="561975" y="2005400"/>
            <a:ext cx="6624600" cy="34365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a:solidFill>
                  <a:schemeClr val="lt1"/>
                </a:solidFill>
                <a:latin typeface="Avenir Next For Intuit"/>
                <a:ea typeface="Avenir Next For Intuit"/>
                <a:cs typeface="Avenir Next For Intuit"/>
                <a:sym typeface="Avenir Next For Intuit"/>
              </a:rPr>
              <a:t>⚠️ Les 2 fichiers (Google Slides + Google Spreadsheet) doivent être partagés avant mercredi 17h à l’adresse suivante : </a:t>
            </a:r>
            <a:r>
              <a:rPr lang="en-US" sz="2000" u="sng">
                <a:solidFill>
                  <a:schemeClr val="hlink"/>
                </a:solidFill>
                <a:latin typeface="Avenir Next For Intuit"/>
                <a:ea typeface="Avenir Next For Intuit"/>
                <a:cs typeface="Avenir Next For Intuit"/>
                <a:sym typeface="Avenir Next For Intuit"/>
                <a:hlinkClick r:id="rId3"/>
              </a:rPr>
              <a:t>barbara.jeandeau@gmail.com</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p:txBody>
      </p:sp>
      <p:sp>
        <p:nvSpPr>
          <p:cNvPr id="1035" name="Google Shape;1035;p160"/>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0"/>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pic>
        <p:nvPicPr>
          <p:cNvPr id="1037" name="Google Shape;1037;p160"/>
          <p:cNvPicPr preferRelativeResize="0"/>
          <p:nvPr/>
        </p:nvPicPr>
        <p:blipFill rotWithShape="1">
          <a:blip r:embed="rId4">
            <a:alphaModFix/>
          </a:blip>
          <a:srcRect b="23237" l="0" r="0" t="22708"/>
          <a:stretch/>
        </p:blipFill>
        <p:spPr>
          <a:xfrm>
            <a:off x="9031875" y="2309425"/>
            <a:ext cx="1619350" cy="875350"/>
          </a:xfrm>
          <a:prstGeom prst="rect">
            <a:avLst/>
          </a:prstGeom>
          <a:noFill/>
          <a:ln>
            <a:noFill/>
          </a:ln>
        </p:spPr>
      </p:pic>
      <p:pic>
        <p:nvPicPr>
          <p:cNvPr id="1038" name="Google Shape;1038;p160"/>
          <p:cNvPicPr preferRelativeResize="0"/>
          <p:nvPr/>
        </p:nvPicPr>
        <p:blipFill rotWithShape="1">
          <a:blip r:embed="rId5">
            <a:alphaModFix/>
          </a:blip>
          <a:srcRect b="25006" l="22431" r="18862" t="25170"/>
          <a:stretch/>
        </p:blipFill>
        <p:spPr>
          <a:xfrm>
            <a:off x="8973625" y="3457275"/>
            <a:ext cx="1906650" cy="9819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044" name="Google Shape;1044;p161"/>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1045" name="Google Shape;1045;p161"/>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1046" name="Google Shape;1046;p161"/>
          <p:cNvSpPr txBox="1"/>
          <p:nvPr/>
        </p:nvSpPr>
        <p:spPr>
          <a:xfrm>
            <a:off x="561975" y="2005400"/>
            <a:ext cx="6624600" cy="41880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a:solidFill>
                  <a:schemeClr val="lt1"/>
                </a:solidFill>
                <a:latin typeface="Avenir Next For Intuit"/>
                <a:ea typeface="Avenir Next For Intuit"/>
                <a:cs typeface="Avenir Next For Intuit"/>
                <a:sym typeface="Avenir Next For Intuit"/>
              </a:rPr>
              <a:t>Pour bien organiser les ordres de passage pour les sessions personnalisées, un fichier est à disposition pour toute la semaine. Vous pourrez inscrire votre ordre de passage, du 27/02 au 02/02.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1500" u="sng">
                <a:solidFill>
                  <a:schemeClr val="hlink"/>
                </a:solidFill>
                <a:latin typeface="Avenir Next For Intuit"/>
                <a:ea typeface="Avenir Next For Intuit"/>
                <a:cs typeface="Avenir Next For Intuit"/>
                <a:sym typeface="Avenir Next For Intuit"/>
                <a:hlinkClick r:id="rId3"/>
              </a:rPr>
              <a:t>Lien du fichier</a:t>
            </a:r>
            <a:endParaRPr sz="15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a:solidFill>
                  <a:schemeClr val="lt1"/>
                </a:solidFill>
                <a:latin typeface="Avenir Next For Intuit"/>
                <a:ea typeface="Avenir Next For Intuit"/>
                <a:cs typeface="Avenir Next For Intuit"/>
                <a:sym typeface="Avenir Next For Intuit"/>
              </a:rPr>
              <a:t>Quelques évidences </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être à l’heure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préparer ses questions </a:t>
            </a:r>
            <a:r>
              <a:rPr lang="en-US" sz="2000" u="sng">
                <a:solidFill>
                  <a:schemeClr val="lt1"/>
                </a:solidFill>
                <a:latin typeface="Avenir Next For Intuit"/>
                <a:ea typeface="Avenir Next For Intuit"/>
                <a:cs typeface="Avenir Next For Intuit"/>
                <a:sym typeface="Avenir Next For Intuit"/>
              </a:rPr>
              <a:t>en amont</a:t>
            </a:r>
            <a:r>
              <a:rPr lang="en-US" sz="2000">
                <a:solidFill>
                  <a:schemeClr val="lt1"/>
                </a:solidFill>
                <a:latin typeface="Avenir Next For Intuit"/>
                <a:ea typeface="Avenir Next For Intuit"/>
                <a:cs typeface="Avenir Next For Intuit"/>
                <a:sym typeface="Avenir Next For Intuit"/>
              </a:rPr>
              <a:t> </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veiller au temps restant</a:t>
            </a:r>
            <a:endParaRPr sz="2000">
              <a:solidFill>
                <a:schemeClr val="lt1"/>
              </a:solidFill>
              <a:latin typeface="Avenir Next For Intuit"/>
              <a:ea typeface="Avenir Next For Intuit"/>
              <a:cs typeface="Avenir Next For Intuit"/>
              <a:sym typeface="Avenir Next For Intuit"/>
            </a:endParaRPr>
          </a:p>
        </p:txBody>
      </p:sp>
      <p:sp>
        <p:nvSpPr>
          <p:cNvPr id="1047" name="Google Shape;1047;p161"/>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1"/>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pic>
        <p:nvPicPr>
          <p:cNvPr id="1049" name="Google Shape;1049;p161">
            <a:hlinkClick r:id="rId4"/>
          </p:cNvPr>
          <p:cNvPicPr preferRelativeResize="0"/>
          <p:nvPr/>
        </p:nvPicPr>
        <p:blipFill rotWithShape="1">
          <a:blip r:embed="rId5">
            <a:alphaModFix/>
          </a:blip>
          <a:srcRect b="0" l="0" r="0" t="1215"/>
          <a:stretch/>
        </p:blipFill>
        <p:spPr>
          <a:xfrm>
            <a:off x="7368600" y="1687812"/>
            <a:ext cx="5164925" cy="4188000"/>
          </a:xfrm>
          <a:prstGeom prst="rect">
            <a:avLst/>
          </a:prstGeom>
          <a:noFill/>
          <a:ln>
            <a:noFill/>
          </a:ln>
          <a:effectLst>
            <a:outerShdw blurRad="57150" rotWithShape="0" algn="bl" dir="5400000" dist="19050">
              <a:srgbClr val="B7B7B7">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62"/>
          <p:cNvSpPr txBox="1"/>
          <p:nvPr>
            <p:ph type="title"/>
          </p:nvPr>
        </p:nvSpPr>
        <p:spPr>
          <a:xfrm>
            <a:off x="4697550" y="1777350"/>
            <a:ext cx="7265700" cy="3303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SzPts val="990"/>
              <a:buNone/>
            </a:pPr>
            <a:r>
              <a:rPr lang="en-US" sz="5100"/>
              <a:t>Générer de la croissance</a:t>
            </a:r>
            <a:r>
              <a:rPr lang="en-US" sz="5100"/>
              <a:t> 🚀</a:t>
            </a:r>
            <a:endParaRPr sz="5100"/>
          </a:p>
        </p:txBody>
      </p:sp>
      <p:sp>
        <p:nvSpPr>
          <p:cNvPr id="1055" name="Google Shape;1055;p162"/>
          <p:cNvSpPr/>
          <p:nvPr/>
        </p:nvSpPr>
        <p:spPr>
          <a:xfrm flipH="1">
            <a:off x="-2103300" y="-47550"/>
            <a:ext cx="6980100" cy="6953100"/>
          </a:xfrm>
          <a:prstGeom prst="parallelogram">
            <a:avLst>
              <a:gd fmla="val 3006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2"/>
          <p:cNvSpPr txBox="1"/>
          <p:nvPr/>
        </p:nvSpPr>
        <p:spPr>
          <a:xfrm>
            <a:off x="1782275" y="2773650"/>
            <a:ext cx="3000000" cy="13107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7700">
                <a:solidFill>
                  <a:schemeClr val="accent2"/>
                </a:solidFill>
                <a:latin typeface="AvenirNext forINTUIT W05 Demi"/>
                <a:ea typeface="AvenirNext forINTUIT W05 Demi"/>
                <a:cs typeface="AvenirNext forINTUIT W05 Demi"/>
                <a:sym typeface="AvenirNext forINTUIT W05 Demi"/>
              </a:rPr>
              <a:t>3</a:t>
            </a:r>
            <a:r>
              <a:rPr b="1" lang="en-US" sz="7700">
                <a:solidFill>
                  <a:schemeClr val="accent2"/>
                </a:solidFill>
                <a:latin typeface="AvenirNext forINTUIT W05 Demi"/>
                <a:ea typeface="AvenirNext forINTUIT W05 Demi"/>
                <a:cs typeface="AvenirNext forINTUIT W05 Demi"/>
                <a:sym typeface="AvenirNext forINTUIT W05 Demi"/>
              </a:rPr>
              <a:t>. </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63"/>
          <p:cNvSpPr/>
          <p:nvPr/>
        </p:nvSpPr>
        <p:spPr>
          <a:xfrm>
            <a:off x="0" y="-12675"/>
            <a:ext cx="4302000" cy="685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3"/>
          <p:cNvSpPr txBox="1"/>
          <p:nvPr>
            <p:ph type="title"/>
          </p:nvPr>
        </p:nvSpPr>
        <p:spPr>
          <a:xfrm>
            <a:off x="457200" y="1800344"/>
            <a:ext cx="3481500" cy="32574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US"/>
              <a:t>Agenda</a:t>
            </a:r>
            <a:endParaRPr/>
          </a:p>
        </p:txBody>
      </p:sp>
      <p:sp>
        <p:nvSpPr>
          <p:cNvPr id="1063" name="Google Shape;1063;p163"/>
          <p:cNvSpPr txBox="1"/>
          <p:nvPr>
            <p:ph idx="1" type="body"/>
          </p:nvPr>
        </p:nvSpPr>
        <p:spPr>
          <a:xfrm>
            <a:off x="4831075" y="1224150"/>
            <a:ext cx="6634800" cy="44097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1800"/>
              </a:spcBef>
              <a:spcAft>
                <a:spcPts val="0"/>
              </a:spcAft>
              <a:buSzPts val="2400"/>
              <a:buAutoNum type="arabicPeriod"/>
            </a:pPr>
            <a:r>
              <a:rPr lang="en-US"/>
              <a:t>Introduction du Framework AARRR</a:t>
            </a:r>
            <a:endParaRPr/>
          </a:p>
          <a:p>
            <a:pPr indent="-381000" lvl="0" marL="457200" rtl="0" algn="l">
              <a:lnSpc>
                <a:spcPct val="150000"/>
              </a:lnSpc>
              <a:spcBef>
                <a:spcPts val="0"/>
              </a:spcBef>
              <a:spcAft>
                <a:spcPts val="0"/>
              </a:spcAft>
              <a:buSzPts val="2400"/>
              <a:buAutoNum type="arabicPeriod"/>
            </a:pPr>
            <a:r>
              <a:rPr lang="en-US"/>
              <a:t>OKR : la validation des objectifs</a:t>
            </a:r>
            <a:endParaRPr/>
          </a:p>
          <a:p>
            <a:pPr indent="-381000" lvl="0" marL="457200" rtl="0" algn="l">
              <a:lnSpc>
                <a:spcPct val="150000"/>
              </a:lnSpc>
              <a:spcBef>
                <a:spcPts val="0"/>
              </a:spcBef>
              <a:spcAft>
                <a:spcPts val="0"/>
              </a:spcAft>
              <a:buSzPts val="2400"/>
              <a:buAutoNum type="arabicPeriod"/>
            </a:pPr>
            <a:r>
              <a:rPr lang="en-US"/>
              <a:t>Growth Mindset</a:t>
            </a:r>
            <a:endParaRPr i="1"/>
          </a:p>
        </p:txBody>
      </p:sp>
      <p:sp>
        <p:nvSpPr>
          <p:cNvPr id="1064" name="Google Shape;1064;p163"/>
          <p:cNvSpPr txBox="1"/>
          <p:nvPr>
            <p:ph idx="12" type="sldNum"/>
          </p:nvPr>
        </p:nvSpPr>
        <p:spPr>
          <a:xfrm>
            <a:off x="10972800"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4"/>
          <p:cNvSpPr txBox="1"/>
          <p:nvPr>
            <p:ph type="title"/>
          </p:nvPr>
        </p:nvSpPr>
        <p:spPr>
          <a:xfrm>
            <a:off x="457200" y="1811995"/>
            <a:ext cx="10969800" cy="3759900"/>
          </a:xfrm>
          <a:prstGeom prst="rect">
            <a:avLst/>
          </a:prstGeom>
        </p:spPr>
        <p:txBody>
          <a:bodyPr anchorCtr="0" anchor="ctr" bIns="45700" lIns="45700" spcFirstLastPara="1" rIns="45700" wrap="square" tIns="45700">
            <a:normAutofit/>
          </a:bodyPr>
          <a:lstStyle/>
          <a:p>
            <a:pPr indent="0" lvl="0" marL="0" rtl="0" algn="l">
              <a:lnSpc>
                <a:spcPct val="115000"/>
              </a:lnSpc>
              <a:spcBef>
                <a:spcPts val="1700"/>
              </a:spcBef>
              <a:spcAft>
                <a:spcPts val="0"/>
              </a:spcAft>
              <a:buNone/>
            </a:pPr>
            <a:r>
              <a:rPr lang="en-US">
                <a:solidFill>
                  <a:schemeClr val="dk1"/>
                </a:solidFill>
              </a:rPr>
              <a:t>Est-ce que vous avez déjà entendu parler du funnel AARRR ?</a:t>
            </a:r>
            <a:endParaRPr>
              <a:solidFill>
                <a:schemeClr val="dk1"/>
              </a:solidFill>
            </a:endParaRPr>
          </a:p>
        </p:txBody>
      </p:sp>
      <p:sp>
        <p:nvSpPr>
          <p:cNvPr id="1070" name="Google Shape;1070;p164"/>
          <p:cNvSpPr txBox="1"/>
          <p:nvPr>
            <p:ph idx="12" type="sldNum"/>
          </p:nvPr>
        </p:nvSpPr>
        <p:spPr>
          <a:xfrm>
            <a:off x="10972800"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071" name="Google Shape;1071;p164"/>
          <p:cNvPicPr preferRelativeResize="0"/>
          <p:nvPr/>
        </p:nvPicPr>
        <p:blipFill rotWithShape="1">
          <a:blip r:embed="rId3">
            <a:alphaModFix/>
          </a:blip>
          <a:srcRect b="10888" l="5771" r="6785" t="10888"/>
          <a:stretch/>
        </p:blipFill>
        <p:spPr>
          <a:xfrm>
            <a:off x="557200" y="350050"/>
            <a:ext cx="1443049" cy="552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5"/>
          <p:cNvSpPr txBox="1"/>
          <p:nvPr>
            <p:ph type="title"/>
          </p:nvPr>
        </p:nvSpPr>
        <p:spPr>
          <a:xfrm>
            <a:off x="457200" y="548640"/>
            <a:ext cx="109698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Qu’est-ce que le funnel AARRR</a:t>
            </a:r>
            <a:endParaRPr/>
          </a:p>
        </p:txBody>
      </p:sp>
      <p:sp>
        <p:nvSpPr>
          <p:cNvPr id="1077" name="Google Shape;1077;p165"/>
          <p:cNvSpPr txBox="1"/>
          <p:nvPr>
            <p:ph idx="1" type="body"/>
          </p:nvPr>
        </p:nvSpPr>
        <p:spPr>
          <a:xfrm>
            <a:off x="457200" y="1600200"/>
            <a:ext cx="7122600" cy="43599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lang="en-US"/>
              <a:t>👉 Aussi appelé </a:t>
            </a:r>
            <a:r>
              <a:rPr b="1" lang="en-US"/>
              <a:t>Pirate Metrics</a:t>
            </a:r>
            <a:r>
              <a:rPr lang="en-US"/>
              <a:t> ou </a:t>
            </a:r>
            <a:r>
              <a:rPr b="1" lang="en-US"/>
              <a:t>Pirate Framework</a:t>
            </a:r>
            <a:r>
              <a:rPr lang="en-US"/>
              <a:t>.</a:t>
            </a:r>
            <a:endParaRPr/>
          </a:p>
          <a:p>
            <a:pPr indent="0" lvl="0" marL="0" rtl="0" algn="l">
              <a:lnSpc>
                <a:spcPct val="115000"/>
              </a:lnSpc>
              <a:spcBef>
                <a:spcPts val="1800"/>
              </a:spcBef>
              <a:spcAft>
                <a:spcPts val="0"/>
              </a:spcAft>
              <a:buNone/>
            </a:pPr>
            <a:r>
              <a:rPr lang="en-US"/>
              <a:t>👉 Modèle de croissance le plus efficace pour générer une croissance saine et durable dans les start-ups et entreprises SaaS.</a:t>
            </a:r>
            <a:endParaRPr/>
          </a:p>
          <a:p>
            <a:pPr indent="0" lvl="0" marL="0" rtl="0" algn="l">
              <a:lnSpc>
                <a:spcPct val="115000"/>
              </a:lnSpc>
              <a:spcBef>
                <a:spcPts val="1800"/>
              </a:spcBef>
              <a:spcAft>
                <a:spcPts val="0"/>
              </a:spcAft>
              <a:buNone/>
            </a:pPr>
            <a:r>
              <a:rPr lang="en-US"/>
              <a:t>👉 Modèle i</a:t>
            </a:r>
            <a:r>
              <a:rPr lang="en-US"/>
              <a:t>ntroduit par </a:t>
            </a:r>
            <a:r>
              <a:rPr b="1" lang="en-US"/>
              <a:t>David McClure</a:t>
            </a:r>
            <a:r>
              <a:rPr lang="en-US"/>
              <a:t>, fondateur de Practical Venture Capital (Jambool, TeachStreet)</a:t>
            </a:r>
            <a:endParaRPr/>
          </a:p>
          <a:p>
            <a:pPr indent="0" lvl="0" marL="0" rtl="0" algn="l">
              <a:lnSpc>
                <a:spcPct val="115000"/>
              </a:lnSpc>
              <a:spcBef>
                <a:spcPts val="1800"/>
              </a:spcBef>
              <a:spcAft>
                <a:spcPts val="0"/>
              </a:spcAft>
              <a:buClr>
                <a:schemeClr val="accent6"/>
              </a:buClr>
              <a:buSzPts val="1100"/>
              <a:buFont typeface="Arial"/>
              <a:buNone/>
            </a:pPr>
            <a:r>
              <a:t/>
            </a:r>
            <a:endParaRPr/>
          </a:p>
          <a:p>
            <a:pPr indent="0" lvl="0" marL="0" rtl="0" algn="l">
              <a:lnSpc>
                <a:spcPct val="115000"/>
              </a:lnSpc>
              <a:spcBef>
                <a:spcPts val="1800"/>
              </a:spcBef>
              <a:spcAft>
                <a:spcPts val="0"/>
              </a:spcAft>
              <a:buClr>
                <a:schemeClr val="accent6"/>
              </a:buClr>
              <a:buSzPts val="1100"/>
              <a:buFont typeface="Arial"/>
              <a:buNone/>
            </a:pPr>
            <a:r>
              <a:t/>
            </a:r>
            <a:endParaRPr/>
          </a:p>
          <a:p>
            <a:pPr indent="0" lvl="0" marL="0" rtl="0" algn="l">
              <a:lnSpc>
                <a:spcPct val="115000"/>
              </a:lnSpc>
              <a:spcBef>
                <a:spcPts val="1800"/>
              </a:spcBef>
              <a:spcAft>
                <a:spcPts val="0"/>
              </a:spcAft>
              <a:buClr>
                <a:schemeClr val="accent6"/>
              </a:buClr>
              <a:buSzPts val="1100"/>
              <a:buFont typeface="Arial"/>
              <a:buNone/>
            </a:pPr>
            <a:r>
              <a:t/>
            </a:r>
            <a:endParaRPr i="1">
              <a:solidFill>
                <a:srgbClr val="999999"/>
              </a:solidFill>
            </a:endParaRPr>
          </a:p>
        </p:txBody>
      </p:sp>
      <p:sp>
        <p:nvSpPr>
          <p:cNvPr id="1078" name="Google Shape;1078;p16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079" name="Google Shape;1079;p165"/>
          <p:cNvPicPr preferRelativeResize="0"/>
          <p:nvPr/>
        </p:nvPicPr>
        <p:blipFill rotWithShape="1">
          <a:blip r:embed="rId3">
            <a:alphaModFix/>
          </a:blip>
          <a:srcRect b="0" l="8660" r="18500" t="0"/>
          <a:stretch/>
        </p:blipFill>
        <p:spPr>
          <a:xfrm>
            <a:off x="8919388" y="1383525"/>
            <a:ext cx="2507625" cy="4090950"/>
          </a:xfrm>
          <a:prstGeom prst="rect">
            <a:avLst/>
          </a:prstGeom>
          <a:noFill/>
          <a:ln>
            <a:noFill/>
          </a:ln>
          <a:effectLst>
            <a:outerShdw blurRad="57150" rotWithShape="0" algn="bl" dir="5400000" dist="19050">
              <a:srgbClr val="000000">
                <a:alpha val="20000"/>
              </a:srgbClr>
            </a:outerShdw>
          </a:effectLst>
        </p:spPr>
      </p:pic>
      <p:sp>
        <p:nvSpPr>
          <p:cNvPr id="1080" name="Google Shape;1080;p165"/>
          <p:cNvSpPr txBox="1"/>
          <p:nvPr/>
        </p:nvSpPr>
        <p:spPr>
          <a:xfrm>
            <a:off x="8919338" y="5528814"/>
            <a:ext cx="25077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None/>
            </a:pPr>
            <a:r>
              <a:rPr i="1" lang="en-US" sz="1700">
                <a:solidFill>
                  <a:srgbClr val="999999"/>
                </a:solidFill>
                <a:latin typeface="Avenir Next For Intuit"/>
                <a:ea typeface="Avenir Next For Intuit"/>
                <a:cs typeface="Avenir Next For Intuit"/>
                <a:sym typeface="Avenir Next For Intuit"/>
              </a:rPr>
              <a:t>(Son tee-shirt </a:t>
            </a:r>
            <a:r>
              <a:rPr lang="en-US" sz="1700">
                <a:solidFill>
                  <a:srgbClr val="999999"/>
                </a:solidFill>
                <a:latin typeface="Avenir Next For Intuit"/>
                <a:ea typeface="Avenir Next For Intuit"/>
                <a:cs typeface="Avenir Next For Intuit"/>
                <a:sym typeface="Avenir Next For Intuit"/>
              </a:rPr>
              <a:t>💚</a:t>
            </a:r>
            <a:r>
              <a:rPr i="1" lang="en-US" sz="1700">
                <a:solidFill>
                  <a:srgbClr val="999999"/>
                </a:solidFill>
                <a:latin typeface="Avenir Next For Intuit"/>
                <a:ea typeface="Avenir Next For Intuit"/>
                <a:cs typeface="Avenir Next For Intuit"/>
                <a:sym typeface="Avenir Next For Intuit"/>
              </a:rPr>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66"/>
          <p:cNvSpPr txBox="1"/>
          <p:nvPr>
            <p:ph type="title"/>
          </p:nvPr>
        </p:nvSpPr>
        <p:spPr>
          <a:xfrm>
            <a:off x="457200" y="548640"/>
            <a:ext cx="109698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Qu’est-ce que le funnel AARRR</a:t>
            </a:r>
            <a:endParaRPr/>
          </a:p>
        </p:txBody>
      </p:sp>
      <p:sp>
        <p:nvSpPr>
          <p:cNvPr id="1086" name="Google Shape;1086;p166"/>
          <p:cNvSpPr txBox="1"/>
          <p:nvPr>
            <p:ph idx="1" type="body"/>
          </p:nvPr>
        </p:nvSpPr>
        <p:spPr>
          <a:xfrm>
            <a:off x="457200" y="1600200"/>
            <a:ext cx="11103900" cy="43599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b="1" lang="en-US">
                <a:solidFill>
                  <a:schemeClr val="accent2"/>
                </a:solidFill>
              </a:rPr>
              <a:t>La recette magique</a:t>
            </a:r>
            <a:endParaRPr b="1">
              <a:solidFill>
                <a:schemeClr val="accent2"/>
              </a:solidFill>
            </a:endParaRPr>
          </a:p>
          <a:p>
            <a:pPr indent="0" lvl="0" marL="0" rtl="0" algn="l">
              <a:lnSpc>
                <a:spcPct val="115000"/>
              </a:lnSpc>
              <a:spcBef>
                <a:spcPts val="1800"/>
              </a:spcBef>
              <a:spcAft>
                <a:spcPts val="0"/>
              </a:spcAft>
              <a:buClr>
                <a:schemeClr val="accent6"/>
              </a:buClr>
              <a:buSzPts val="1100"/>
              <a:buFont typeface="Arial"/>
              <a:buNone/>
            </a:pPr>
            <a:r>
              <a:rPr b="1" lang="en-US"/>
              <a:t>Le modèle AARRR sépare le cycle de vie d’un client en 5 phases clés</a:t>
            </a:r>
            <a:r>
              <a:rPr lang="en-US"/>
              <a:t> — en commençant de son premier touchpoint jusqu’à l’étape de rentabilité — et fait correspondre chacune de ces phases à des </a:t>
            </a:r>
            <a:r>
              <a:rPr b="1" lang="en-US"/>
              <a:t>métriques spécifiques</a:t>
            </a:r>
            <a:r>
              <a:rPr lang="en-US"/>
              <a:t>.</a:t>
            </a:r>
            <a:endParaRPr/>
          </a:p>
          <a:p>
            <a:pPr indent="0" lvl="0" marL="0" rtl="0" algn="l">
              <a:lnSpc>
                <a:spcPct val="115000"/>
              </a:lnSpc>
              <a:spcBef>
                <a:spcPts val="1800"/>
              </a:spcBef>
              <a:spcAft>
                <a:spcPts val="0"/>
              </a:spcAft>
              <a:buClr>
                <a:schemeClr val="accent6"/>
              </a:buClr>
              <a:buSzPts val="1100"/>
              <a:buFont typeface="Arial"/>
              <a:buNone/>
            </a:pPr>
            <a:r>
              <a:t/>
            </a:r>
            <a:endParaRPr/>
          </a:p>
          <a:p>
            <a:pPr indent="0" lvl="0" marL="0" rtl="0" algn="l">
              <a:lnSpc>
                <a:spcPct val="115000"/>
              </a:lnSpc>
              <a:spcBef>
                <a:spcPts val="0"/>
              </a:spcBef>
              <a:spcAft>
                <a:spcPts val="0"/>
              </a:spcAft>
              <a:buClr>
                <a:schemeClr val="accent6"/>
              </a:buClr>
              <a:buSzPts val="1100"/>
              <a:buFont typeface="Arial"/>
              <a:buNone/>
            </a:pPr>
            <a:r>
              <a:rPr b="1" lang="en-US">
                <a:solidFill>
                  <a:schemeClr val="accent2"/>
                </a:solidFill>
              </a:rPr>
              <a:t>Ce FrameWork a été créé avec 2 objectifs clairement définis :</a:t>
            </a:r>
            <a:br>
              <a:rPr b="1" lang="en-US">
                <a:solidFill>
                  <a:schemeClr val="accent2"/>
                </a:solidFill>
              </a:rPr>
            </a:br>
            <a:endParaRPr b="1" sz="900">
              <a:solidFill>
                <a:schemeClr val="accent2"/>
              </a:solidFill>
            </a:endParaRPr>
          </a:p>
          <a:p>
            <a:pPr indent="0" lvl="0" marL="0" rtl="0" algn="l">
              <a:lnSpc>
                <a:spcPct val="115000"/>
              </a:lnSpc>
              <a:spcBef>
                <a:spcPts val="0"/>
              </a:spcBef>
              <a:spcAft>
                <a:spcPts val="0"/>
              </a:spcAft>
              <a:buClr>
                <a:schemeClr val="accent6"/>
              </a:buClr>
              <a:buSzPts val="1100"/>
              <a:buFont typeface="Arial"/>
              <a:buNone/>
            </a:pPr>
            <a:r>
              <a:rPr lang="en-US"/>
              <a:t>👉 Accompagner</a:t>
            </a:r>
            <a:r>
              <a:rPr b="1" lang="en-US"/>
              <a:t> l’acquisition client vers un modèle de rentabilité</a:t>
            </a:r>
            <a:r>
              <a:rPr lang="en-US"/>
              <a:t> pour générer de la croissance</a:t>
            </a:r>
            <a:endParaRPr/>
          </a:p>
          <a:p>
            <a:pPr indent="0" lvl="0" marL="0" rtl="0" algn="l">
              <a:lnSpc>
                <a:spcPct val="115000"/>
              </a:lnSpc>
              <a:spcBef>
                <a:spcPts val="0"/>
              </a:spcBef>
              <a:spcAft>
                <a:spcPts val="0"/>
              </a:spcAft>
              <a:buClr>
                <a:schemeClr val="accent6"/>
              </a:buClr>
              <a:buSzPts val="1100"/>
              <a:buFont typeface="Arial"/>
              <a:buNone/>
            </a:pPr>
            <a:r>
              <a:rPr lang="en-US"/>
              <a:t>👉 Améliorer les efforts des équipes Marketing &amp; Produit en s’assurant de </a:t>
            </a:r>
            <a:r>
              <a:rPr b="1" lang="en-US"/>
              <a:t>se concentrer sur les métriques qui importent</a:t>
            </a:r>
            <a:r>
              <a:rPr lang="en-US"/>
              <a:t> </a:t>
            </a:r>
            <a:r>
              <a:rPr lang="en-US"/>
              <a:t>réellement</a:t>
            </a:r>
            <a:endParaRPr/>
          </a:p>
        </p:txBody>
      </p:sp>
      <p:sp>
        <p:nvSpPr>
          <p:cNvPr id="1087" name="Google Shape;1087;p16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67"/>
          <p:cNvSpPr txBox="1"/>
          <p:nvPr>
            <p:ph type="title"/>
          </p:nvPr>
        </p:nvSpPr>
        <p:spPr>
          <a:xfrm>
            <a:off x="457200" y="548640"/>
            <a:ext cx="109698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Lumières sur l’acronyme</a:t>
            </a:r>
            <a:endParaRPr/>
          </a:p>
        </p:txBody>
      </p:sp>
      <p:sp>
        <p:nvSpPr>
          <p:cNvPr id="1093" name="Google Shape;1093;p167"/>
          <p:cNvSpPr txBox="1"/>
          <p:nvPr>
            <p:ph idx="1" type="body"/>
          </p:nvPr>
        </p:nvSpPr>
        <p:spPr>
          <a:xfrm>
            <a:off x="5357225" y="1880725"/>
            <a:ext cx="6204000" cy="40794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b="1" lang="en-US"/>
              <a:t>D’où viennent nos clients ?</a:t>
            </a:r>
            <a:endParaRPr b="1"/>
          </a:p>
          <a:p>
            <a:pPr indent="0" lvl="0" marL="0" rtl="0" algn="l">
              <a:lnSpc>
                <a:spcPct val="115000"/>
              </a:lnSpc>
              <a:spcBef>
                <a:spcPts val="1800"/>
              </a:spcBef>
              <a:spcAft>
                <a:spcPts val="0"/>
              </a:spcAft>
              <a:buNone/>
            </a:pPr>
            <a:r>
              <a:rPr lang="en-US"/>
              <a:t>Comment convertir nos clients récemment acquis en </a:t>
            </a:r>
            <a:r>
              <a:rPr b="1" lang="en-US"/>
              <a:t>clients actifs</a:t>
            </a:r>
            <a:r>
              <a:rPr lang="en-US"/>
              <a:t> ?</a:t>
            </a:r>
            <a:endParaRPr b="1"/>
          </a:p>
          <a:p>
            <a:pPr indent="0" lvl="0" marL="0" rtl="0" algn="l">
              <a:lnSpc>
                <a:spcPct val="115000"/>
              </a:lnSpc>
              <a:spcBef>
                <a:spcPts val="1800"/>
              </a:spcBef>
              <a:spcAft>
                <a:spcPts val="0"/>
              </a:spcAft>
              <a:buNone/>
            </a:pPr>
            <a:r>
              <a:rPr lang="en-US"/>
              <a:t>Comment faire en sorte que </a:t>
            </a:r>
            <a:r>
              <a:rPr b="1" lang="en-US"/>
              <a:t>nos clients restent ?</a:t>
            </a:r>
            <a:r>
              <a:rPr lang="en-US"/>
              <a:t> </a:t>
            </a:r>
            <a:endParaRPr/>
          </a:p>
          <a:p>
            <a:pPr indent="0" lvl="0" marL="0" rtl="0" algn="l">
              <a:lnSpc>
                <a:spcPct val="115000"/>
              </a:lnSpc>
              <a:spcBef>
                <a:spcPts val="1800"/>
              </a:spcBef>
              <a:spcAft>
                <a:spcPts val="0"/>
              </a:spcAft>
              <a:buNone/>
            </a:pPr>
            <a:r>
              <a:rPr lang="en-US"/>
              <a:t>Comment faire pour que </a:t>
            </a:r>
            <a:r>
              <a:rPr b="1" lang="en-US"/>
              <a:t>nos clients recommandent</a:t>
            </a:r>
            <a:r>
              <a:rPr lang="en-US"/>
              <a:t> notre service ? </a:t>
            </a:r>
            <a:endParaRPr/>
          </a:p>
          <a:p>
            <a:pPr indent="0" lvl="0" marL="0" rtl="0" algn="l">
              <a:lnSpc>
                <a:spcPct val="115000"/>
              </a:lnSpc>
              <a:spcBef>
                <a:spcPts val="1800"/>
              </a:spcBef>
              <a:spcAft>
                <a:spcPts val="0"/>
              </a:spcAft>
              <a:buNone/>
            </a:pPr>
            <a:r>
              <a:rPr lang="en-US"/>
              <a:t>Comment convertir nos clients en </a:t>
            </a:r>
            <a:r>
              <a:rPr b="1" lang="en-US"/>
              <a:t>clients payants/rentables</a:t>
            </a:r>
            <a:r>
              <a:rPr lang="en-US"/>
              <a:t> ?</a:t>
            </a:r>
            <a:endParaRPr/>
          </a:p>
        </p:txBody>
      </p:sp>
      <p:sp>
        <p:nvSpPr>
          <p:cNvPr id="1094" name="Google Shape;1094;p16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095" name="Google Shape;1095;p167"/>
          <p:cNvPicPr preferRelativeResize="0"/>
          <p:nvPr/>
        </p:nvPicPr>
        <p:blipFill rotWithShape="1">
          <a:blip r:embed="rId3">
            <a:alphaModFix/>
          </a:blip>
          <a:srcRect b="0" l="21964" r="21381" t="25755"/>
          <a:stretch/>
        </p:blipFill>
        <p:spPr>
          <a:xfrm>
            <a:off x="457200" y="1523000"/>
            <a:ext cx="4305800" cy="4514299"/>
          </a:xfrm>
          <a:prstGeom prst="rect">
            <a:avLst/>
          </a:prstGeom>
          <a:noFill/>
          <a:ln>
            <a:noFill/>
          </a:ln>
          <a:effectLst>
            <a:outerShdw blurRad="57150" rotWithShape="0" algn="bl" dir="5400000" dist="19050">
              <a:schemeClr val="lt1">
                <a:alpha val="2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0"/>
          <p:cNvSpPr txBox="1"/>
          <p:nvPr>
            <p:ph type="title"/>
          </p:nvPr>
        </p:nvSpPr>
        <p:spPr>
          <a:xfrm>
            <a:off x="4697550" y="1777350"/>
            <a:ext cx="7265700" cy="3303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SzPts val="990"/>
              <a:buNone/>
            </a:pPr>
            <a:r>
              <a:rPr lang="en-US" sz="5100"/>
              <a:t>Rapide intro </a:t>
            </a:r>
            <a:r>
              <a:rPr lang="en-US" sz="5100"/>
              <a:t>💚</a:t>
            </a:r>
            <a:endParaRPr sz="5100"/>
          </a:p>
        </p:txBody>
      </p:sp>
      <p:sp>
        <p:nvSpPr>
          <p:cNvPr id="941" name="Google Shape;941;p150"/>
          <p:cNvSpPr/>
          <p:nvPr/>
        </p:nvSpPr>
        <p:spPr>
          <a:xfrm flipH="1">
            <a:off x="-2103300" y="-47550"/>
            <a:ext cx="6980100" cy="6953100"/>
          </a:xfrm>
          <a:prstGeom prst="parallelogram">
            <a:avLst>
              <a:gd fmla="val 3006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0"/>
          <p:cNvSpPr txBox="1"/>
          <p:nvPr/>
        </p:nvSpPr>
        <p:spPr>
          <a:xfrm>
            <a:off x="1782275" y="2773650"/>
            <a:ext cx="3000000" cy="13107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7700">
                <a:solidFill>
                  <a:schemeClr val="accent2"/>
                </a:solidFill>
                <a:latin typeface="AvenirNext forINTUIT W05 Demi"/>
                <a:ea typeface="AvenirNext forINTUIT W05 Demi"/>
                <a:cs typeface="AvenirNext forINTUIT W05 Demi"/>
                <a:sym typeface="AvenirNext forINTUIT W05 Demi"/>
              </a:rPr>
              <a:t>1. </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68"/>
          <p:cNvSpPr txBox="1"/>
          <p:nvPr>
            <p:ph idx="1" type="body"/>
          </p:nvPr>
        </p:nvSpPr>
        <p:spPr>
          <a:xfrm>
            <a:off x="457200" y="1771600"/>
            <a:ext cx="6001800" cy="4550100"/>
          </a:xfrm>
          <a:prstGeom prst="rect">
            <a:avLst/>
          </a:prstGeom>
        </p:spPr>
        <p:txBody>
          <a:bodyPr anchorCtr="0" anchor="t" bIns="45700" lIns="45700" spcFirstLastPara="1" rIns="45700" wrap="square" tIns="45700">
            <a:normAutofit lnSpcReduction="20000"/>
          </a:bodyPr>
          <a:lstStyle/>
          <a:p>
            <a:pPr indent="0" lvl="0" marL="0" rtl="0" algn="l">
              <a:lnSpc>
                <a:spcPct val="115000"/>
              </a:lnSpc>
              <a:spcBef>
                <a:spcPts val="1800"/>
              </a:spcBef>
              <a:spcAft>
                <a:spcPts val="0"/>
              </a:spcAft>
              <a:buNone/>
            </a:pPr>
            <a:r>
              <a:rPr lang="en-US"/>
              <a:t>Un</a:t>
            </a:r>
            <a:r>
              <a:rPr lang="en-US"/>
              <a:t>·e</a:t>
            </a:r>
            <a:r>
              <a:rPr lang="en-US"/>
              <a:t> internaute</a:t>
            </a:r>
            <a:r>
              <a:rPr lang="en-US">
                <a:solidFill>
                  <a:schemeClr val="lt1"/>
                </a:solidFill>
              </a:rPr>
              <a:t> </a:t>
            </a:r>
            <a:r>
              <a:rPr lang="en-US"/>
              <a:t>voit sur son feed Twitter un lien vers un article du Monde.  Il·elle clique sur l’article.</a:t>
            </a:r>
            <a:endParaRPr/>
          </a:p>
          <a:p>
            <a:pPr indent="0" lvl="0" marL="0" rtl="0" algn="l">
              <a:lnSpc>
                <a:spcPct val="115000"/>
              </a:lnSpc>
              <a:spcBef>
                <a:spcPts val="1800"/>
              </a:spcBef>
              <a:spcAft>
                <a:spcPts val="0"/>
              </a:spcAft>
              <a:buNone/>
            </a:pPr>
            <a:r>
              <a:rPr lang="en-US"/>
              <a:t>Il·elle</a:t>
            </a:r>
            <a:r>
              <a:rPr lang="en-US"/>
              <a:t> lit l’article et décide de télécharger l’application pour pouvoir en lire davantage et plus facilement.</a:t>
            </a:r>
            <a:endParaRPr/>
          </a:p>
          <a:p>
            <a:pPr indent="0" lvl="0" marL="0" rtl="0" algn="l">
              <a:lnSpc>
                <a:spcPct val="115000"/>
              </a:lnSpc>
              <a:spcBef>
                <a:spcPts val="1800"/>
              </a:spcBef>
              <a:spcAft>
                <a:spcPts val="0"/>
              </a:spcAft>
              <a:buNone/>
            </a:pPr>
            <a:r>
              <a:rPr lang="en-US"/>
              <a:t>Il·elle</a:t>
            </a:r>
            <a:r>
              <a:rPr lang="en-US"/>
              <a:t> continue de consulter régulièrement des articles sur son application Le Monde.</a:t>
            </a:r>
            <a:endParaRPr/>
          </a:p>
          <a:p>
            <a:pPr indent="0" lvl="0" marL="0" rtl="0" algn="l">
              <a:lnSpc>
                <a:spcPct val="115000"/>
              </a:lnSpc>
              <a:spcBef>
                <a:spcPts val="1800"/>
              </a:spcBef>
              <a:spcAft>
                <a:spcPts val="0"/>
              </a:spcAft>
              <a:buNone/>
            </a:pPr>
            <a:r>
              <a:rPr lang="en-US"/>
              <a:t>Il·elle recommande l’application Le Monde à un.e ami·e.</a:t>
            </a:r>
            <a:endParaRPr>
              <a:solidFill>
                <a:schemeClr val="lt1"/>
              </a:solidFill>
            </a:endParaRPr>
          </a:p>
          <a:p>
            <a:pPr indent="0" lvl="0" marL="0" rtl="0" algn="l">
              <a:lnSpc>
                <a:spcPct val="115000"/>
              </a:lnSpc>
              <a:spcBef>
                <a:spcPts val="1800"/>
              </a:spcBef>
              <a:spcAft>
                <a:spcPts val="0"/>
              </a:spcAft>
              <a:buNone/>
            </a:pPr>
            <a:r>
              <a:rPr lang="en-US"/>
              <a:t>Il·elle décide de souscrire à un abonnement payant Le Monde pour bénéficier des articles “abonnés”.</a:t>
            </a:r>
            <a:endParaRPr/>
          </a:p>
        </p:txBody>
      </p:sp>
      <p:sp>
        <p:nvSpPr>
          <p:cNvPr id="1101" name="Google Shape;1101;p168"/>
          <p:cNvSpPr/>
          <p:nvPr/>
        </p:nvSpPr>
        <p:spPr>
          <a:xfrm>
            <a:off x="7066975" y="-16175"/>
            <a:ext cx="5121600" cy="6874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03" name="Google Shape;1103;p168"/>
          <p:cNvSpPr txBox="1"/>
          <p:nvPr>
            <p:ph type="title"/>
          </p:nvPr>
        </p:nvSpPr>
        <p:spPr>
          <a:xfrm>
            <a:off x="457200" y="548640"/>
            <a:ext cx="109698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Lumières sur l’acronyme</a:t>
            </a:r>
            <a:endParaRPr/>
          </a:p>
        </p:txBody>
      </p:sp>
      <p:pic>
        <p:nvPicPr>
          <p:cNvPr id="1104" name="Google Shape;1104;p168"/>
          <p:cNvPicPr preferRelativeResize="0"/>
          <p:nvPr/>
        </p:nvPicPr>
        <p:blipFill rotWithShape="1">
          <a:blip r:embed="rId3">
            <a:alphaModFix/>
          </a:blip>
          <a:srcRect b="0" l="26905" r="27583" t="0"/>
          <a:stretch/>
        </p:blipFill>
        <p:spPr>
          <a:xfrm>
            <a:off x="8574775" y="2200300"/>
            <a:ext cx="2106000" cy="231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69"/>
          <p:cNvSpPr txBox="1"/>
          <p:nvPr>
            <p:ph idx="1" type="body"/>
          </p:nvPr>
        </p:nvSpPr>
        <p:spPr>
          <a:xfrm>
            <a:off x="457200" y="1771597"/>
            <a:ext cx="6001800" cy="43599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lang="en-US"/>
              <a:t>Un prospect</a:t>
            </a:r>
            <a:r>
              <a:rPr lang="en-US">
                <a:solidFill>
                  <a:schemeClr val="lt1"/>
                </a:solidFill>
              </a:rPr>
              <a:t> </a:t>
            </a:r>
            <a:r>
              <a:rPr lang="en-US"/>
              <a:t>voit une publicité Deliveroo sur le web</a:t>
            </a:r>
            <a:r>
              <a:rPr lang="en-US">
                <a:solidFill>
                  <a:schemeClr val="lt1"/>
                </a:solidFill>
              </a:rPr>
              <a:t>. </a:t>
            </a:r>
            <a:r>
              <a:rPr lang="en-US"/>
              <a:t>Il·elle télécharge l’application.</a:t>
            </a:r>
            <a:r>
              <a:rPr lang="en-US">
                <a:solidFill>
                  <a:schemeClr val="lt1"/>
                </a:solidFill>
              </a:rPr>
              <a:t> </a:t>
            </a:r>
            <a:endParaRPr/>
          </a:p>
          <a:p>
            <a:pPr indent="0" lvl="0" marL="0" rtl="0" algn="l">
              <a:lnSpc>
                <a:spcPct val="115000"/>
              </a:lnSpc>
              <a:spcBef>
                <a:spcPts val="1800"/>
              </a:spcBef>
              <a:spcAft>
                <a:spcPts val="0"/>
              </a:spcAft>
              <a:buNone/>
            </a:pPr>
            <a:r>
              <a:rPr lang="en-US"/>
              <a:t>Il·elle complète le processus d’inscription et procède à sa première commande.</a:t>
            </a:r>
            <a:endParaRPr/>
          </a:p>
          <a:p>
            <a:pPr indent="0" lvl="0" marL="0" rtl="0" algn="l">
              <a:lnSpc>
                <a:spcPct val="115000"/>
              </a:lnSpc>
              <a:spcBef>
                <a:spcPts val="1800"/>
              </a:spcBef>
              <a:spcAft>
                <a:spcPts val="0"/>
              </a:spcAft>
              <a:buNone/>
            </a:pPr>
            <a:r>
              <a:rPr lang="en-US"/>
              <a:t>Le.la client·e continue d’ouvrir et de commander sur l’application au fil des mois. </a:t>
            </a:r>
            <a:endParaRPr/>
          </a:p>
          <a:p>
            <a:pPr indent="0" lvl="0" marL="0" rtl="0" algn="l">
              <a:lnSpc>
                <a:spcPct val="115000"/>
              </a:lnSpc>
              <a:spcBef>
                <a:spcPts val="1800"/>
              </a:spcBef>
              <a:spcAft>
                <a:spcPts val="0"/>
              </a:spcAft>
              <a:buNone/>
            </a:pPr>
            <a:r>
              <a:rPr lang="en-US"/>
              <a:t>Le.la client·e recommande Deliveroo à un.e ami·e.</a:t>
            </a:r>
            <a:endParaRPr>
              <a:solidFill>
                <a:schemeClr val="lt1"/>
              </a:solidFill>
            </a:endParaRPr>
          </a:p>
          <a:p>
            <a:pPr indent="0" lvl="0" marL="0" rtl="0" algn="l">
              <a:lnSpc>
                <a:spcPct val="115000"/>
              </a:lnSpc>
              <a:spcBef>
                <a:spcPts val="1800"/>
              </a:spcBef>
              <a:spcAft>
                <a:spcPts val="0"/>
              </a:spcAft>
              <a:buNone/>
            </a:pPr>
            <a:r>
              <a:rPr lang="en-US"/>
              <a:t>Le.la client·e</a:t>
            </a:r>
            <a:r>
              <a:rPr lang="en-US">
                <a:solidFill>
                  <a:schemeClr val="lt1"/>
                </a:solidFill>
              </a:rPr>
              <a:t> g</a:t>
            </a:r>
            <a:r>
              <a:rPr lang="en-US"/>
              <a:t>é</a:t>
            </a:r>
            <a:r>
              <a:rPr lang="en-US">
                <a:solidFill>
                  <a:schemeClr val="lt1"/>
                </a:solidFill>
              </a:rPr>
              <a:t>n</a:t>
            </a:r>
            <a:r>
              <a:rPr lang="en-US"/>
              <a:t>ère</a:t>
            </a:r>
            <a:r>
              <a:rPr lang="en-US">
                <a:solidFill>
                  <a:schemeClr val="lt1"/>
                </a:solidFill>
              </a:rPr>
              <a:t> </a:t>
            </a:r>
            <a:r>
              <a:rPr lang="en-US"/>
              <a:t>plus de revenu à Deliveroo que le coût moyen d’acquisition d’un·e client·e.</a:t>
            </a:r>
            <a:endParaRPr>
              <a:solidFill>
                <a:schemeClr val="lt1"/>
              </a:solidFill>
            </a:endParaRPr>
          </a:p>
        </p:txBody>
      </p:sp>
      <p:sp>
        <p:nvSpPr>
          <p:cNvPr id="1110" name="Google Shape;1110;p169"/>
          <p:cNvSpPr/>
          <p:nvPr/>
        </p:nvSpPr>
        <p:spPr>
          <a:xfrm>
            <a:off x="7066975" y="-16175"/>
            <a:ext cx="5121600" cy="6874200"/>
          </a:xfrm>
          <a:prstGeom prst="rect">
            <a:avLst/>
          </a:prstGeom>
          <a:solidFill>
            <a:srgbClr val="0ACD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112" name="Google Shape;1112;p169"/>
          <p:cNvPicPr preferRelativeResize="0"/>
          <p:nvPr/>
        </p:nvPicPr>
        <p:blipFill>
          <a:blip r:embed="rId3">
            <a:alphaModFix/>
          </a:blip>
          <a:stretch>
            <a:fillRect/>
          </a:stretch>
        </p:blipFill>
        <p:spPr>
          <a:xfrm>
            <a:off x="7840850" y="2329362"/>
            <a:ext cx="3573848" cy="2199276"/>
          </a:xfrm>
          <a:prstGeom prst="rect">
            <a:avLst/>
          </a:prstGeom>
          <a:noFill/>
          <a:ln>
            <a:noFill/>
          </a:ln>
        </p:spPr>
      </p:pic>
      <p:sp>
        <p:nvSpPr>
          <p:cNvPr id="1113" name="Google Shape;1113;p169"/>
          <p:cNvSpPr txBox="1"/>
          <p:nvPr>
            <p:ph type="title"/>
          </p:nvPr>
        </p:nvSpPr>
        <p:spPr>
          <a:xfrm>
            <a:off x="457200" y="548640"/>
            <a:ext cx="109698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Lumières sur l’acronyme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70"/>
          <p:cNvSpPr txBox="1"/>
          <p:nvPr>
            <p:ph type="title"/>
          </p:nvPr>
        </p:nvSpPr>
        <p:spPr>
          <a:xfrm>
            <a:off x="457200" y="548649"/>
            <a:ext cx="10969800" cy="12750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b="0" lang="en-US"/>
              <a:t>Acquisition</a:t>
            </a:r>
            <a:br>
              <a:rPr lang="en-US"/>
            </a:br>
            <a:r>
              <a:rPr lang="en-US"/>
              <a:t>D’où viennent nos clients ? (</a:t>
            </a:r>
            <a:r>
              <a:rPr lang="en-US"/>
              <a:t>1/2</a:t>
            </a:r>
            <a:r>
              <a:rPr lang="en-US"/>
              <a:t>)</a:t>
            </a:r>
            <a:endParaRPr/>
          </a:p>
        </p:txBody>
      </p:sp>
      <p:sp>
        <p:nvSpPr>
          <p:cNvPr id="1119" name="Google Shape;1119;p170"/>
          <p:cNvSpPr txBox="1"/>
          <p:nvPr>
            <p:ph idx="1" type="body"/>
          </p:nvPr>
        </p:nvSpPr>
        <p:spPr>
          <a:xfrm>
            <a:off x="457200" y="2274138"/>
            <a:ext cx="11103900" cy="36858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lang="en-US" sz="2400"/>
              <a:t>Attirer les bons clients est un processus en 2 étapes clés :</a:t>
            </a:r>
            <a:endParaRPr sz="2400">
              <a:solidFill>
                <a:schemeClr val="lt1"/>
              </a:solidFill>
            </a:endParaRPr>
          </a:p>
        </p:txBody>
      </p:sp>
      <p:sp>
        <p:nvSpPr>
          <p:cNvPr id="1120" name="Google Shape;1120;p17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21" name="Google Shape;1121;p170"/>
          <p:cNvSpPr txBox="1"/>
          <p:nvPr/>
        </p:nvSpPr>
        <p:spPr>
          <a:xfrm>
            <a:off x="1221425" y="2934825"/>
            <a:ext cx="8637300" cy="289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US" sz="2400">
                <a:solidFill>
                  <a:schemeClr val="lt1"/>
                </a:solidFill>
                <a:latin typeface="Avenir Next For Intuit"/>
                <a:ea typeface="Avenir Next For Intuit"/>
                <a:cs typeface="Avenir Next For Intuit"/>
                <a:sym typeface="Avenir Next For Intuit"/>
              </a:rPr>
              <a:t>Comprendre </a:t>
            </a:r>
            <a:r>
              <a:rPr b="1" lang="en-US" sz="2400">
                <a:solidFill>
                  <a:schemeClr val="lt1"/>
                </a:solidFill>
                <a:latin typeface="Avenir Next For Intuit"/>
                <a:ea typeface="Avenir Next For Intuit"/>
                <a:cs typeface="Avenir Next For Intuit"/>
                <a:sym typeface="Avenir Next For Intuit"/>
              </a:rPr>
              <a:t>qui sont vos clients</a:t>
            </a:r>
            <a:r>
              <a:rPr lang="en-US" sz="2400">
                <a:solidFill>
                  <a:schemeClr val="lt1"/>
                </a:solidFill>
                <a:latin typeface="Avenir Next For Intuit"/>
                <a:ea typeface="Avenir Next For Intuit"/>
                <a:cs typeface="Avenir Next For Intuit"/>
                <a:sym typeface="Avenir Next For Intuit"/>
              </a:rPr>
              <a:t> </a:t>
            </a:r>
            <a:r>
              <a:rPr lang="en-US" sz="2400">
                <a:solidFill>
                  <a:schemeClr val="lt1"/>
                </a:solidFill>
                <a:latin typeface="Avenir Next For Intuit"/>
                <a:ea typeface="Avenir Next For Intuit"/>
                <a:cs typeface="Avenir Next For Intuit"/>
                <a:sym typeface="Avenir Next For Intuit"/>
              </a:rPr>
              <a:t>: avoir une solide connaissance de vos clients et cibler les efforts sur vos persona*</a:t>
            </a:r>
            <a:endParaRPr sz="24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t/>
            </a:r>
            <a:endParaRPr sz="24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t/>
            </a:r>
            <a:endParaRPr sz="6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t/>
            </a:r>
            <a:endParaRPr/>
          </a:p>
        </p:txBody>
      </p:sp>
      <p:sp>
        <p:nvSpPr>
          <p:cNvPr id="1122" name="Google Shape;1122;p170"/>
          <p:cNvSpPr txBox="1"/>
          <p:nvPr/>
        </p:nvSpPr>
        <p:spPr>
          <a:xfrm>
            <a:off x="533750" y="2870977"/>
            <a:ext cx="54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chemeClr val="accent2"/>
                </a:solidFill>
                <a:latin typeface="Avenir Next For Intuit"/>
                <a:ea typeface="Avenir Next For Intuit"/>
                <a:cs typeface="Avenir Next For Intuit"/>
                <a:sym typeface="Avenir Next For Intuit"/>
              </a:rPr>
              <a:t>1</a:t>
            </a:r>
            <a:endParaRPr b="1" sz="5000">
              <a:solidFill>
                <a:schemeClr val="accent2"/>
              </a:solidFill>
              <a:latin typeface="Avenir Next For Intuit"/>
              <a:ea typeface="Avenir Next For Intuit"/>
              <a:cs typeface="Avenir Next For Intuit"/>
              <a:sym typeface="Avenir Next For Intuit"/>
            </a:endParaRPr>
          </a:p>
        </p:txBody>
      </p:sp>
      <p:sp>
        <p:nvSpPr>
          <p:cNvPr id="1123" name="Google Shape;1123;p170"/>
          <p:cNvSpPr txBox="1"/>
          <p:nvPr/>
        </p:nvSpPr>
        <p:spPr>
          <a:xfrm>
            <a:off x="1350175" y="4332650"/>
            <a:ext cx="8637300" cy="6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n-US" sz="1450">
                <a:solidFill>
                  <a:srgbClr val="081332"/>
                </a:solidFill>
                <a:highlight>
                  <a:schemeClr val="dk1"/>
                </a:highlight>
                <a:latin typeface="Avenir Next For Intuit"/>
                <a:ea typeface="Avenir Next For Intuit"/>
                <a:cs typeface="Avenir Next For Intuit"/>
                <a:sym typeface="Avenir Next For Intuit"/>
              </a:rPr>
              <a:t>*</a:t>
            </a:r>
            <a:r>
              <a:rPr i="1" lang="en-US" sz="1450">
                <a:solidFill>
                  <a:srgbClr val="081332"/>
                </a:solidFill>
                <a:highlight>
                  <a:schemeClr val="dk1"/>
                </a:highlight>
                <a:latin typeface="Avenir Next For Intuit"/>
                <a:ea typeface="Avenir Next For Intuit"/>
                <a:cs typeface="Avenir Next For Intuit"/>
                <a:sym typeface="Avenir Next For Intuit"/>
              </a:rPr>
              <a:t>What keeps my customers up at night?  What motivates my customers to solve their problem? What's the desired future state for my customers?</a:t>
            </a:r>
            <a:endParaRPr i="1" sz="1500">
              <a:latin typeface="Avenir Next For Intuit"/>
              <a:ea typeface="Avenir Next For Intuit"/>
              <a:cs typeface="Avenir Next For Intuit"/>
              <a:sym typeface="Avenir Next For Intuit"/>
            </a:endParaRPr>
          </a:p>
        </p:txBody>
      </p:sp>
      <p:sp>
        <p:nvSpPr>
          <p:cNvPr id="1124" name="Google Shape;1124;p170"/>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0"/>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Connaître </a:t>
            </a:r>
            <a:r>
              <a:rPr i="1" lang="en-US"/>
              <a:t>vraiment</a:t>
            </a:r>
            <a:r>
              <a:rPr lang="en-US"/>
              <a:t> ses clients</a:t>
            </a:r>
            <a:endParaRPr/>
          </a:p>
        </p:txBody>
      </p:sp>
      <p:sp>
        <p:nvSpPr>
          <p:cNvPr id="1131" name="Google Shape;1131;p17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32" name="Google Shape;1132;p17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COMPRENDRE SES CLIENTS</a:t>
            </a:r>
            <a:endParaRPr/>
          </a:p>
        </p:txBody>
      </p:sp>
      <p:pic>
        <p:nvPicPr>
          <p:cNvPr id="1133" name="Google Shape;1133;p171"/>
          <p:cNvPicPr preferRelativeResize="0"/>
          <p:nvPr/>
        </p:nvPicPr>
        <p:blipFill>
          <a:blip r:embed="rId3">
            <a:alphaModFix/>
          </a:blip>
          <a:stretch>
            <a:fillRect/>
          </a:stretch>
        </p:blipFill>
        <p:spPr>
          <a:xfrm>
            <a:off x="2900787" y="1834275"/>
            <a:ext cx="6130976" cy="4246301"/>
          </a:xfrm>
          <a:prstGeom prst="rect">
            <a:avLst/>
          </a:prstGeom>
          <a:noFill/>
          <a:ln>
            <a:noFill/>
          </a:ln>
          <a:effectLst>
            <a:outerShdw blurRad="57150" rotWithShape="0" algn="bl" dir="5400000" dist="19050">
              <a:srgbClr val="000000">
                <a:alpha val="20000"/>
              </a:srgbClr>
            </a:outerShdw>
          </a:effectLst>
        </p:spPr>
      </p:pic>
      <p:sp>
        <p:nvSpPr>
          <p:cNvPr id="1134" name="Google Shape;1134;p171"/>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1"/>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7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41" name="Google Shape;1141;p172"/>
          <p:cNvSpPr txBox="1"/>
          <p:nvPr>
            <p:ph idx="1" type="body"/>
          </p:nvPr>
        </p:nvSpPr>
        <p:spPr>
          <a:xfrm>
            <a:off x="466825" y="1917950"/>
            <a:ext cx="10656300" cy="47115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None/>
            </a:pPr>
            <a:r>
              <a:rPr lang="en-US"/>
              <a:t>La seule façon de convaincre ses client·e·s, c'est de les connaître vraiment.</a:t>
            </a:r>
            <a:endParaRPr/>
          </a:p>
          <a:p>
            <a:pPr indent="-298450" lvl="0" marL="457200" rtl="0" algn="l">
              <a:lnSpc>
                <a:spcPct val="115000"/>
              </a:lnSpc>
              <a:spcBef>
                <a:spcPts val="1200"/>
              </a:spcBef>
              <a:spcAft>
                <a:spcPts val="0"/>
              </a:spcAft>
              <a:buClr>
                <a:schemeClr val="accent6"/>
              </a:buClr>
              <a:buSzPts val="1100"/>
              <a:buFont typeface="Arial"/>
              <a:buChar char="●"/>
            </a:pPr>
            <a:r>
              <a:rPr lang="en-US"/>
              <a:t>Qui sont-ils·elles ? âge, sexe, csp</a:t>
            </a:r>
            <a:endParaRPr/>
          </a:p>
          <a:p>
            <a:pPr indent="-298450" lvl="0" marL="457200" rtl="0" algn="l">
              <a:lnSpc>
                <a:spcPct val="115000"/>
              </a:lnSpc>
              <a:spcBef>
                <a:spcPts val="0"/>
              </a:spcBef>
              <a:spcAft>
                <a:spcPts val="0"/>
              </a:spcAft>
              <a:buClr>
                <a:schemeClr val="accent6"/>
              </a:buClr>
              <a:buSzPts val="1100"/>
              <a:buFont typeface="Arial"/>
              <a:buChar char="●"/>
            </a:pPr>
            <a:r>
              <a:rPr lang="en-US"/>
              <a:t>Ce qu’ils sont ? envies, peur, problèmes affrontés et comment ils s’expriment</a:t>
            </a:r>
            <a:br>
              <a:rPr lang="en-US"/>
            </a:br>
            <a:endParaRPr/>
          </a:p>
          <a:p>
            <a:pPr indent="0" lvl="0" marL="0" rtl="0" algn="l">
              <a:lnSpc>
                <a:spcPct val="115000"/>
              </a:lnSpc>
              <a:spcBef>
                <a:spcPts val="1200"/>
              </a:spcBef>
              <a:spcAft>
                <a:spcPts val="0"/>
              </a:spcAft>
              <a:buNone/>
            </a:pPr>
            <a:r>
              <a:rPr b="1" lang="en-US"/>
              <a:t>Impacts en Growth Marketing :</a:t>
            </a:r>
            <a:endParaRPr b="1"/>
          </a:p>
          <a:p>
            <a:pPr indent="-298450" lvl="0" marL="457200" rtl="0" algn="l">
              <a:lnSpc>
                <a:spcPct val="115000"/>
              </a:lnSpc>
              <a:spcBef>
                <a:spcPts val="1200"/>
              </a:spcBef>
              <a:spcAft>
                <a:spcPts val="0"/>
              </a:spcAft>
              <a:buClr>
                <a:schemeClr val="accent6"/>
              </a:buClr>
              <a:buSzPts val="1100"/>
              <a:buFont typeface="Arial"/>
              <a:buChar char="●"/>
            </a:pPr>
            <a:r>
              <a:rPr lang="en-US"/>
              <a:t>(vraiment) connaître les mots, les besoins, les arguments, les habitudes etc. de notre cible</a:t>
            </a:r>
            <a:endParaRPr/>
          </a:p>
          <a:p>
            <a:pPr indent="-298450" lvl="0" marL="457200" rtl="0" algn="l">
              <a:lnSpc>
                <a:spcPct val="115000"/>
              </a:lnSpc>
              <a:spcBef>
                <a:spcPts val="0"/>
              </a:spcBef>
              <a:spcAft>
                <a:spcPts val="0"/>
              </a:spcAft>
              <a:buClr>
                <a:schemeClr val="accent6"/>
              </a:buClr>
              <a:buSzPts val="1100"/>
              <a:buFont typeface="Arial"/>
              <a:buChar char="●"/>
            </a:pPr>
            <a:r>
              <a:rPr lang="en-US"/>
              <a:t>augmenter nos taux de conversion (ad, site web, emails etc.)</a:t>
            </a:r>
            <a:endParaRPr/>
          </a:p>
          <a:p>
            <a:pPr indent="-298450" lvl="0" marL="457200" rtl="0" algn="l">
              <a:lnSpc>
                <a:spcPct val="115000"/>
              </a:lnSpc>
              <a:spcBef>
                <a:spcPts val="0"/>
              </a:spcBef>
              <a:spcAft>
                <a:spcPts val="0"/>
              </a:spcAft>
              <a:buClr>
                <a:schemeClr val="accent6"/>
              </a:buClr>
              <a:buSzPts val="1100"/>
              <a:buFont typeface="Arial"/>
              <a:buChar char="●"/>
            </a:pPr>
            <a:r>
              <a:rPr lang="en-US"/>
              <a:t>baisser CAC, augmenter LTV, augmenter taux de closing etc..., adapter son offre commerciale, pitch</a:t>
            </a:r>
            <a:endParaRPr/>
          </a:p>
        </p:txBody>
      </p:sp>
      <p:sp>
        <p:nvSpPr>
          <p:cNvPr id="1142" name="Google Shape;1142;p172"/>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Connaître </a:t>
            </a:r>
            <a:r>
              <a:rPr i="1" lang="en-US"/>
              <a:t>vraiment</a:t>
            </a:r>
            <a:r>
              <a:rPr lang="en-US"/>
              <a:t> ses clients</a:t>
            </a:r>
            <a:endParaRPr/>
          </a:p>
        </p:txBody>
      </p:sp>
      <p:sp>
        <p:nvSpPr>
          <p:cNvPr id="1143" name="Google Shape;1143;p172"/>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COMPRENDRE SES CLIENTS</a:t>
            </a:r>
            <a:endParaRPr/>
          </a:p>
        </p:txBody>
      </p:sp>
      <p:sp>
        <p:nvSpPr>
          <p:cNvPr id="1144" name="Google Shape;1144;p172"/>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2"/>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7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151" name="Google Shape;1151;p173"/>
          <p:cNvPicPr preferRelativeResize="0"/>
          <p:nvPr/>
        </p:nvPicPr>
        <p:blipFill>
          <a:blip r:embed="rId3">
            <a:alphaModFix/>
          </a:blip>
          <a:stretch>
            <a:fillRect/>
          </a:stretch>
        </p:blipFill>
        <p:spPr>
          <a:xfrm>
            <a:off x="152400" y="1740724"/>
            <a:ext cx="11515643" cy="4587814"/>
          </a:xfrm>
          <a:prstGeom prst="rect">
            <a:avLst/>
          </a:prstGeom>
          <a:noFill/>
          <a:ln>
            <a:noFill/>
          </a:ln>
        </p:spPr>
      </p:pic>
      <p:sp>
        <p:nvSpPr>
          <p:cNvPr id="1152" name="Google Shape;1152;p173"/>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Connaître </a:t>
            </a:r>
            <a:r>
              <a:rPr i="1" lang="en-US"/>
              <a:t>vraiment</a:t>
            </a:r>
            <a:r>
              <a:rPr lang="en-US"/>
              <a:t> ses clients</a:t>
            </a:r>
            <a:endParaRPr/>
          </a:p>
        </p:txBody>
      </p:sp>
      <p:sp>
        <p:nvSpPr>
          <p:cNvPr id="1153" name="Google Shape;1153;p173"/>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COMPRENDRE SES CLIENTS</a:t>
            </a:r>
            <a:endParaRPr/>
          </a:p>
        </p:txBody>
      </p:sp>
      <p:sp>
        <p:nvSpPr>
          <p:cNvPr id="1154" name="Google Shape;1154;p173"/>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3"/>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9" name="Shape 1159"/>
        <p:cNvGrpSpPr/>
        <p:nvPr/>
      </p:nvGrpSpPr>
      <p:grpSpPr>
        <a:xfrm>
          <a:off x="0" y="0"/>
          <a:ext cx="0" cy="0"/>
          <a:chOff x="0" y="0"/>
          <a:chExt cx="0" cy="0"/>
        </a:xfrm>
      </p:grpSpPr>
      <p:sp>
        <p:nvSpPr>
          <p:cNvPr id="1160" name="Google Shape;1160;p17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61" name="Google Shape;1161;p174"/>
          <p:cNvSpPr/>
          <p:nvPr/>
        </p:nvSpPr>
        <p:spPr>
          <a:xfrm>
            <a:off x="872850" y="2085150"/>
            <a:ext cx="2660100" cy="2660100"/>
          </a:xfrm>
          <a:prstGeom prst="ellipse">
            <a:avLst/>
          </a:prstGeom>
          <a:solidFill>
            <a:srgbClr val="3BD85E">
              <a:alpha val="1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4"/>
          <p:cNvSpPr/>
          <p:nvPr/>
        </p:nvSpPr>
        <p:spPr>
          <a:xfrm>
            <a:off x="2424550" y="2098950"/>
            <a:ext cx="2660100" cy="2660100"/>
          </a:xfrm>
          <a:prstGeom prst="ellipse">
            <a:avLst/>
          </a:prstGeom>
          <a:solidFill>
            <a:srgbClr val="DBEDEE">
              <a:alpha val="511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4"/>
          <p:cNvSpPr/>
          <p:nvPr/>
        </p:nvSpPr>
        <p:spPr>
          <a:xfrm>
            <a:off x="1537850" y="3304300"/>
            <a:ext cx="2660100" cy="2660100"/>
          </a:xfrm>
          <a:prstGeom prst="ellipse">
            <a:avLst/>
          </a:prstGeom>
          <a:solidFill>
            <a:srgbClr val="D9D2E9">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4"/>
          <p:cNvSpPr txBox="1"/>
          <p:nvPr/>
        </p:nvSpPr>
        <p:spPr>
          <a:xfrm>
            <a:off x="1080650" y="2909450"/>
            <a:ext cx="1219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Avenir Next For Intuit"/>
                <a:ea typeface="Avenir Next For Intuit"/>
                <a:cs typeface="Avenir Next For Intuit"/>
                <a:sym typeface="Avenir Next For Intuit"/>
              </a:rPr>
              <a:t>QUANTI</a:t>
            </a:r>
            <a:endParaRPr b="1" sz="1900">
              <a:latin typeface="Avenir Next For Intuit"/>
              <a:ea typeface="Avenir Next For Intuit"/>
              <a:cs typeface="Avenir Next For Intuit"/>
              <a:sym typeface="Avenir Next For Intuit"/>
            </a:endParaRPr>
          </a:p>
        </p:txBody>
      </p:sp>
      <p:sp>
        <p:nvSpPr>
          <p:cNvPr id="1165" name="Google Shape;1165;p174"/>
          <p:cNvSpPr txBox="1"/>
          <p:nvPr/>
        </p:nvSpPr>
        <p:spPr>
          <a:xfrm>
            <a:off x="3692525" y="2909450"/>
            <a:ext cx="1219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Avenir Next For Intuit"/>
                <a:ea typeface="Avenir Next For Intuit"/>
                <a:cs typeface="Avenir Next For Intuit"/>
                <a:sym typeface="Avenir Next For Intuit"/>
              </a:rPr>
              <a:t>QUALI</a:t>
            </a:r>
            <a:endParaRPr b="1" sz="1900">
              <a:latin typeface="Avenir Next For Intuit"/>
              <a:ea typeface="Avenir Next For Intuit"/>
              <a:cs typeface="Avenir Next For Intuit"/>
              <a:sym typeface="Avenir Next For Intuit"/>
            </a:endParaRPr>
          </a:p>
        </p:txBody>
      </p:sp>
      <p:sp>
        <p:nvSpPr>
          <p:cNvPr id="1166" name="Google Shape;1166;p174"/>
          <p:cNvSpPr txBox="1"/>
          <p:nvPr/>
        </p:nvSpPr>
        <p:spPr>
          <a:xfrm>
            <a:off x="1821800" y="4821350"/>
            <a:ext cx="2092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latin typeface="Avenir Next For Intuit"/>
                <a:ea typeface="Avenir Next For Intuit"/>
                <a:cs typeface="Avenir Next For Intuit"/>
                <a:sym typeface="Avenir Next For Intuit"/>
              </a:rPr>
              <a:t>HYPOTHESES</a:t>
            </a:r>
            <a:endParaRPr b="1" sz="1900">
              <a:latin typeface="Avenir Next For Intuit"/>
              <a:ea typeface="Avenir Next For Intuit"/>
              <a:cs typeface="Avenir Next For Intuit"/>
              <a:sym typeface="Avenir Next For Intuit"/>
            </a:endParaRPr>
          </a:p>
        </p:txBody>
      </p:sp>
      <p:sp>
        <p:nvSpPr>
          <p:cNvPr id="1167" name="Google Shape;1167;p174"/>
          <p:cNvSpPr txBox="1"/>
          <p:nvPr>
            <p:ph idx="1" type="body"/>
          </p:nvPr>
        </p:nvSpPr>
        <p:spPr>
          <a:xfrm>
            <a:off x="5708075" y="1917950"/>
            <a:ext cx="5415000" cy="48486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Clr>
                <a:schemeClr val="accent6"/>
              </a:buClr>
              <a:buSzPts val="1100"/>
              <a:buFont typeface="Arial"/>
              <a:buNone/>
            </a:pPr>
            <a:r>
              <a:rPr b="1" lang="en-US"/>
              <a:t>La donnée qualitative</a:t>
            </a:r>
            <a:r>
              <a:rPr lang="en-US"/>
              <a:t> est l'ensemble des données récoltées par des moyens holistiques (observations, tests utilisateurs, interview etc.)</a:t>
            </a:r>
            <a:endParaRPr/>
          </a:p>
          <a:p>
            <a:pPr indent="-355600" lvl="0" marL="457200" rtl="0" algn="l">
              <a:lnSpc>
                <a:spcPct val="115000"/>
              </a:lnSpc>
              <a:spcBef>
                <a:spcPts val="1200"/>
              </a:spcBef>
              <a:spcAft>
                <a:spcPts val="0"/>
              </a:spcAft>
              <a:buSzPts val="2000"/>
              <a:buChar char="•"/>
            </a:pPr>
            <a:r>
              <a:rPr lang="en-US"/>
              <a:t>Avantages : insights concrets</a:t>
            </a:r>
            <a:endParaRPr/>
          </a:p>
          <a:p>
            <a:pPr indent="-355600" lvl="0" marL="457200" rtl="0" algn="l">
              <a:lnSpc>
                <a:spcPct val="115000"/>
              </a:lnSpc>
              <a:spcBef>
                <a:spcPts val="0"/>
              </a:spcBef>
              <a:spcAft>
                <a:spcPts val="0"/>
              </a:spcAft>
              <a:buSzPts val="2000"/>
              <a:buChar char="•"/>
            </a:pPr>
            <a:r>
              <a:rPr lang="en-US"/>
              <a:t>Inconvénients : on peut difficilement capitaliser sur les apprentissages. Pas toujours fiable.</a:t>
            </a:r>
            <a:endParaRPr/>
          </a:p>
          <a:p>
            <a:pPr indent="0" lvl="0" marL="0" rtl="0" algn="l">
              <a:lnSpc>
                <a:spcPct val="115000"/>
              </a:lnSpc>
              <a:spcBef>
                <a:spcPts val="1200"/>
              </a:spcBef>
              <a:spcAft>
                <a:spcPts val="1200"/>
              </a:spcAft>
              <a:buNone/>
            </a:pPr>
            <a:r>
              <a:rPr lang="en-US"/>
              <a:t>Elle est souvent oubliée par l’équipe Marketing. Elle est pourtant </a:t>
            </a:r>
            <a:r>
              <a:rPr b="1" lang="en-US" u="sng"/>
              <a:t>complémentaire </a:t>
            </a:r>
            <a:r>
              <a:rPr lang="en-US"/>
              <a:t>de la donnée quantative.</a:t>
            </a:r>
            <a:endParaRPr/>
          </a:p>
        </p:txBody>
      </p:sp>
      <p:sp>
        <p:nvSpPr>
          <p:cNvPr id="1168" name="Google Shape;1168;p174"/>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Mission clé d’un Growth Manager</a:t>
            </a:r>
            <a:endParaRPr/>
          </a:p>
        </p:txBody>
      </p:sp>
      <p:sp>
        <p:nvSpPr>
          <p:cNvPr id="1169" name="Google Shape;1169;p174"/>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COMPRENDRE SES CLIENTS</a:t>
            </a:r>
            <a:endParaRPr/>
          </a:p>
        </p:txBody>
      </p:sp>
      <p:sp>
        <p:nvSpPr>
          <p:cNvPr id="1170" name="Google Shape;1170;p174"/>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4"/>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75"/>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Qu’est-ce qu’un persona ?</a:t>
            </a:r>
            <a:endParaRPr/>
          </a:p>
        </p:txBody>
      </p:sp>
      <p:sp>
        <p:nvSpPr>
          <p:cNvPr id="1177" name="Google Shape;1177;p17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78" name="Google Shape;1178;p175"/>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PERSONA FOCUS</a:t>
            </a:r>
            <a:endParaRPr/>
          </a:p>
        </p:txBody>
      </p:sp>
      <p:sp>
        <p:nvSpPr>
          <p:cNvPr id="1179" name="Google Shape;1179;p175"/>
          <p:cNvSpPr txBox="1"/>
          <p:nvPr>
            <p:ph idx="1" type="body"/>
          </p:nvPr>
        </p:nvSpPr>
        <p:spPr>
          <a:xfrm>
            <a:off x="466825" y="1917950"/>
            <a:ext cx="10656300" cy="40671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None/>
            </a:pPr>
            <a:r>
              <a:rPr lang="en-US"/>
              <a:t>Un persona est un·e client·e fictif·ve créé pour représenter une groupe cible spécifique d’utilisateur·trices.  Un persona comprend toujours :</a:t>
            </a:r>
            <a:endParaRPr/>
          </a:p>
          <a:p>
            <a:pPr indent="-355600" lvl="0" marL="457200" rtl="0" algn="l">
              <a:lnSpc>
                <a:spcPct val="115000"/>
              </a:lnSpc>
              <a:spcBef>
                <a:spcPts val="1200"/>
              </a:spcBef>
              <a:spcAft>
                <a:spcPts val="0"/>
              </a:spcAft>
              <a:buSzPts val="2000"/>
              <a:buChar char="-"/>
            </a:pPr>
            <a:r>
              <a:rPr lang="en-US"/>
              <a:t>les difficultés qu’il·elle éprouve (j’ai des difficultés à )</a:t>
            </a:r>
            <a:endParaRPr/>
          </a:p>
          <a:p>
            <a:pPr indent="-355600" lvl="0" marL="457200" rtl="0" algn="l">
              <a:lnSpc>
                <a:spcPct val="115000"/>
              </a:lnSpc>
              <a:spcBef>
                <a:spcPts val="0"/>
              </a:spcBef>
              <a:spcAft>
                <a:spcPts val="0"/>
              </a:spcAft>
              <a:buSzPts val="2000"/>
              <a:buChar char="-"/>
            </a:pPr>
            <a:r>
              <a:rPr lang="en-US"/>
              <a:t>ses peurs (j’ai peur de, je crains de…)</a:t>
            </a:r>
            <a:endParaRPr/>
          </a:p>
          <a:p>
            <a:pPr indent="-355600" lvl="0" marL="457200" rtl="0" algn="l">
              <a:lnSpc>
                <a:spcPct val="115000"/>
              </a:lnSpc>
              <a:spcBef>
                <a:spcPts val="0"/>
              </a:spcBef>
              <a:spcAft>
                <a:spcPts val="0"/>
              </a:spcAft>
              <a:buSzPts val="2000"/>
              <a:buChar char="-"/>
            </a:pPr>
            <a:r>
              <a:rPr lang="en-US"/>
              <a:t>ses motivations et ses objectifs (je souhaite, j’aimerais, je fais en sorte que)</a:t>
            </a:r>
            <a:endParaRPr/>
          </a:p>
          <a:p>
            <a:pPr indent="-355600" lvl="0" marL="457200" rtl="0" algn="l">
              <a:lnSpc>
                <a:spcPct val="115000"/>
              </a:lnSpc>
              <a:spcBef>
                <a:spcPts val="0"/>
              </a:spcBef>
              <a:spcAft>
                <a:spcPts val="0"/>
              </a:spcAft>
              <a:buSzPts val="2000"/>
              <a:buChar char="-"/>
            </a:pPr>
            <a:r>
              <a:rPr lang="en-US"/>
              <a:t>l’usage produit (j’utilise ce produit tous les jours/plusieurs fois par jour)</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US"/>
              <a:t>B2B = décision collective</a:t>
            </a:r>
            <a:endParaRPr/>
          </a:p>
          <a:p>
            <a:pPr indent="0" lvl="0" marL="0" rtl="0" algn="l">
              <a:lnSpc>
                <a:spcPct val="115000"/>
              </a:lnSpc>
              <a:spcBef>
                <a:spcPts val="1200"/>
              </a:spcBef>
              <a:spcAft>
                <a:spcPts val="1200"/>
              </a:spcAft>
              <a:buNone/>
            </a:pPr>
            <a:r>
              <a:rPr lang="en-US"/>
              <a:t>B2C = décision individuelle</a:t>
            </a:r>
            <a:endParaRPr/>
          </a:p>
        </p:txBody>
      </p:sp>
      <p:sp>
        <p:nvSpPr>
          <p:cNvPr id="1180" name="Google Shape;1180;p175"/>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5"/>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76"/>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Qu’est-ce qu’un persona ?</a:t>
            </a:r>
            <a:endParaRPr/>
          </a:p>
        </p:txBody>
      </p:sp>
      <p:sp>
        <p:nvSpPr>
          <p:cNvPr id="1187" name="Google Shape;1187;p17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188" name="Google Shape;1188;p176"/>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a:t>
            </a:r>
            <a:r>
              <a:rPr lang="en-US"/>
              <a:t>PERSONA FOCUS</a:t>
            </a:r>
            <a:endParaRPr/>
          </a:p>
        </p:txBody>
      </p:sp>
      <p:pic>
        <p:nvPicPr>
          <p:cNvPr id="1189" name="Google Shape;1189;p176"/>
          <p:cNvPicPr preferRelativeResize="0"/>
          <p:nvPr/>
        </p:nvPicPr>
        <p:blipFill>
          <a:blip r:embed="rId3">
            <a:alphaModFix/>
          </a:blip>
          <a:stretch>
            <a:fillRect/>
          </a:stretch>
        </p:blipFill>
        <p:spPr>
          <a:xfrm>
            <a:off x="466825" y="1837725"/>
            <a:ext cx="5584101" cy="4313725"/>
          </a:xfrm>
          <a:prstGeom prst="rect">
            <a:avLst/>
          </a:prstGeom>
          <a:noFill/>
          <a:ln>
            <a:noFill/>
          </a:ln>
        </p:spPr>
      </p:pic>
      <p:pic>
        <p:nvPicPr>
          <p:cNvPr id="1190" name="Google Shape;1190;p176"/>
          <p:cNvPicPr preferRelativeResize="0"/>
          <p:nvPr/>
        </p:nvPicPr>
        <p:blipFill rotWithShape="1">
          <a:blip r:embed="rId4">
            <a:alphaModFix/>
          </a:blip>
          <a:srcRect b="0" l="2441" r="1828" t="0"/>
          <a:stretch/>
        </p:blipFill>
        <p:spPr>
          <a:xfrm>
            <a:off x="6276100" y="2215625"/>
            <a:ext cx="5584101" cy="3557951"/>
          </a:xfrm>
          <a:prstGeom prst="rect">
            <a:avLst/>
          </a:prstGeom>
          <a:noFill/>
          <a:ln>
            <a:noFill/>
          </a:ln>
        </p:spPr>
      </p:pic>
      <p:sp>
        <p:nvSpPr>
          <p:cNvPr id="1191" name="Google Shape;1191;p176"/>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6"/>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77"/>
          <p:cNvSpPr txBox="1"/>
          <p:nvPr>
            <p:ph type="title"/>
          </p:nvPr>
        </p:nvSpPr>
        <p:spPr>
          <a:xfrm>
            <a:off x="457200" y="548649"/>
            <a:ext cx="10969800" cy="12750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b="0" lang="en-US"/>
              <a:t>Acquisition</a:t>
            </a:r>
            <a:br>
              <a:rPr lang="en-US"/>
            </a:br>
            <a:r>
              <a:rPr lang="en-US"/>
              <a:t>D’où viennent nos clients ? </a:t>
            </a:r>
            <a:r>
              <a:rPr lang="en-US"/>
              <a:t>(2/2)</a:t>
            </a:r>
            <a:r>
              <a:rPr lang="en-US"/>
              <a:t> </a:t>
            </a:r>
            <a:endParaRPr/>
          </a:p>
        </p:txBody>
      </p:sp>
      <p:sp>
        <p:nvSpPr>
          <p:cNvPr id="1198" name="Google Shape;1198;p177"/>
          <p:cNvSpPr txBox="1"/>
          <p:nvPr>
            <p:ph idx="1" type="body"/>
          </p:nvPr>
        </p:nvSpPr>
        <p:spPr>
          <a:xfrm>
            <a:off x="457200" y="2274138"/>
            <a:ext cx="11103900" cy="36858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lang="en-US" sz="2400"/>
              <a:t>Attirer les bons clients est un processus en 2 étapes clés :</a:t>
            </a:r>
            <a:endParaRPr sz="2400">
              <a:solidFill>
                <a:schemeClr val="lt1"/>
              </a:solidFill>
            </a:endParaRPr>
          </a:p>
        </p:txBody>
      </p:sp>
      <p:sp>
        <p:nvSpPr>
          <p:cNvPr id="1199" name="Google Shape;1199;p17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00" name="Google Shape;1200;p177"/>
          <p:cNvSpPr txBox="1"/>
          <p:nvPr/>
        </p:nvSpPr>
        <p:spPr>
          <a:xfrm>
            <a:off x="1221425" y="2934825"/>
            <a:ext cx="8637300" cy="3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US" sz="2400">
                <a:solidFill>
                  <a:schemeClr val="lt1"/>
                </a:solidFill>
                <a:latin typeface="Avenir Next For Intuit"/>
                <a:ea typeface="Avenir Next For Intuit"/>
                <a:cs typeface="Avenir Next For Intuit"/>
                <a:sym typeface="Avenir Next For Intuit"/>
              </a:rPr>
              <a:t>Comprendre </a:t>
            </a:r>
            <a:r>
              <a:rPr b="1" lang="en-US" sz="2400">
                <a:solidFill>
                  <a:schemeClr val="lt1"/>
                </a:solidFill>
                <a:latin typeface="Avenir Next For Intuit"/>
                <a:ea typeface="Avenir Next For Intuit"/>
                <a:cs typeface="Avenir Next For Intuit"/>
                <a:sym typeface="Avenir Next For Intuit"/>
              </a:rPr>
              <a:t>qui sont vos clients</a:t>
            </a:r>
            <a:r>
              <a:rPr lang="en-US" sz="2400">
                <a:solidFill>
                  <a:schemeClr val="lt1"/>
                </a:solidFill>
                <a:latin typeface="Avenir Next For Intuit"/>
                <a:ea typeface="Avenir Next For Intuit"/>
                <a:cs typeface="Avenir Next For Intuit"/>
                <a:sym typeface="Avenir Next For Intuit"/>
              </a:rPr>
              <a:t> : avoir une solide connaissance de vos clients et cibler les efforts sur vos persona*</a:t>
            </a:r>
            <a:endParaRPr sz="24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t/>
            </a:r>
            <a:endParaRPr sz="24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t/>
            </a:r>
            <a:endParaRPr sz="6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None/>
            </a:pPr>
            <a:r>
              <a:rPr lang="en-US" sz="2400">
                <a:solidFill>
                  <a:schemeClr val="lt1"/>
                </a:solidFill>
                <a:latin typeface="Avenir Next For Intuit"/>
                <a:ea typeface="Avenir Next For Intuit"/>
                <a:cs typeface="Avenir Next For Intuit"/>
                <a:sym typeface="Avenir Next For Intuit"/>
              </a:rPr>
              <a:t>Comprendre d’</a:t>
            </a:r>
            <a:r>
              <a:rPr b="1" lang="en-US" sz="2400">
                <a:solidFill>
                  <a:schemeClr val="lt1"/>
                </a:solidFill>
                <a:latin typeface="Avenir Next For Intuit"/>
                <a:ea typeface="Avenir Next For Intuit"/>
                <a:cs typeface="Avenir Next For Intuit"/>
                <a:sym typeface="Avenir Next For Intuit"/>
              </a:rPr>
              <a:t>où viennent les clients</a:t>
            </a:r>
            <a:r>
              <a:rPr lang="en-US" sz="2400">
                <a:solidFill>
                  <a:schemeClr val="lt1"/>
                </a:solidFill>
                <a:latin typeface="Avenir Next For Intuit"/>
                <a:ea typeface="Avenir Next For Intuit"/>
                <a:cs typeface="Avenir Next For Intuit"/>
                <a:sym typeface="Avenir Next For Intuit"/>
              </a:rPr>
              <a:t> : identifier les channels marketing qui génèrent le plus de traction</a:t>
            </a:r>
            <a:endParaRPr/>
          </a:p>
        </p:txBody>
      </p:sp>
      <p:sp>
        <p:nvSpPr>
          <p:cNvPr id="1201" name="Google Shape;1201;p177"/>
          <p:cNvSpPr txBox="1"/>
          <p:nvPr/>
        </p:nvSpPr>
        <p:spPr>
          <a:xfrm>
            <a:off x="533750" y="2870977"/>
            <a:ext cx="54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chemeClr val="accent2"/>
                </a:solidFill>
                <a:latin typeface="Avenir Next For Intuit"/>
                <a:ea typeface="Avenir Next For Intuit"/>
                <a:cs typeface="Avenir Next For Intuit"/>
                <a:sym typeface="Avenir Next For Intuit"/>
              </a:rPr>
              <a:t>1</a:t>
            </a:r>
            <a:endParaRPr b="1" sz="5000">
              <a:solidFill>
                <a:schemeClr val="accent2"/>
              </a:solidFill>
              <a:latin typeface="Avenir Next For Intuit"/>
              <a:ea typeface="Avenir Next For Intuit"/>
              <a:cs typeface="Avenir Next For Intuit"/>
              <a:sym typeface="Avenir Next For Intuit"/>
            </a:endParaRPr>
          </a:p>
        </p:txBody>
      </p:sp>
      <p:sp>
        <p:nvSpPr>
          <p:cNvPr id="1202" name="Google Shape;1202;p177"/>
          <p:cNvSpPr txBox="1"/>
          <p:nvPr/>
        </p:nvSpPr>
        <p:spPr>
          <a:xfrm>
            <a:off x="533750" y="5381176"/>
            <a:ext cx="54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chemeClr val="accent2"/>
                </a:solidFill>
                <a:latin typeface="Avenir Next For Intuit"/>
                <a:ea typeface="Avenir Next For Intuit"/>
                <a:cs typeface="Avenir Next For Intuit"/>
                <a:sym typeface="Avenir Next For Intuit"/>
              </a:rPr>
              <a:t>2</a:t>
            </a:r>
            <a:endParaRPr b="1" sz="5000">
              <a:solidFill>
                <a:schemeClr val="accent2"/>
              </a:solidFill>
              <a:latin typeface="Avenir Next For Intuit"/>
              <a:ea typeface="Avenir Next For Intuit"/>
              <a:cs typeface="Avenir Next For Intuit"/>
              <a:sym typeface="Avenir Next For Intuit"/>
            </a:endParaRPr>
          </a:p>
        </p:txBody>
      </p:sp>
      <p:sp>
        <p:nvSpPr>
          <p:cNvPr id="1203" name="Google Shape;1203;p177"/>
          <p:cNvSpPr txBox="1"/>
          <p:nvPr/>
        </p:nvSpPr>
        <p:spPr>
          <a:xfrm>
            <a:off x="1350175" y="4332650"/>
            <a:ext cx="8637300" cy="66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n-US" sz="1450">
                <a:solidFill>
                  <a:srgbClr val="081332"/>
                </a:solidFill>
                <a:highlight>
                  <a:schemeClr val="dk1"/>
                </a:highlight>
                <a:latin typeface="Avenir Next For Intuit"/>
                <a:ea typeface="Avenir Next For Intuit"/>
                <a:cs typeface="Avenir Next For Intuit"/>
                <a:sym typeface="Avenir Next For Intuit"/>
              </a:rPr>
              <a:t>*What keeps my customers up at night?  What motivates my customers to solve their problem? What's the desired future state for my customers?</a:t>
            </a:r>
            <a:endParaRPr i="1" sz="1500">
              <a:latin typeface="Avenir Next For Intuit"/>
              <a:ea typeface="Avenir Next For Intuit"/>
              <a:cs typeface="Avenir Next For Intuit"/>
              <a:sym typeface="Avenir Next For Intuit"/>
            </a:endParaRPr>
          </a:p>
        </p:txBody>
      </p:sp>
      <p:sp>
        <p:nvSpPr>
          <p:cNvPr id="1204" name="Google Shape;1204;p177"/>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7"/>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1"/>
          <p:cNvSpPr txBox="1"/>
          <p:nvPr>
            <p:ph type="title"/>
          </p:nvPr>
        </p:nvSpPr>
        <p:spPr>
          <a:xfrm>
            <a:off x="457200" y="1647950"/>
            <a:ext cx="3710400" cy="32574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US" sz="5955"/>
              <a:t>Barbara Jeandeau</a:t>
            </a:r>
            <a:endParaRPr sz="5955"/>
          </a:p>
          <a:p>
            <a:pPr indent="0" lvl="0" marL="0" rtl="0" algn="l">
              <a:spcBef>
                <a:spcPts val="0"/>
              </a:spcBef>
              <a:spcAft>
                <a:spcPts val="0"/>
              </a:spcAft>
              <a:buNone/>
            </a:pPr>
            <a:br>
              <a:rPr b="0" lang="en-US" sz="2244">
                <a:solidFill>
                  <a:schemeClr val="lt1"/>
                </a:solidFill>
                <a:latin typeface="Avenir Next For Intuit"/>
                <a:ea typeface="Avenir Next For Intuit"/>
                <a:cs typeface="Avenir Next For Intuit"/>
                <a:sym typeface="Avenir Next For Intuit"/>
              </a:rPr>
            </a:br>
            <a:r>
              <a:rPr b="0" lang="en-US" sz="2244">
                <a:solidFill>
                  <a:schemeClr val="lt1"/>
                </a:solidFill>
                <a:latin typeface="Avenir Next For Intuit"/>
                <a:ea typeface="Avenir Next For Intuit"/>
                <a:cs typeface="Avenir Next For Intuit"/>
                <a:sym typeface="Avenir Next For Intuit"/>
              </a:rPr>
              <a:t>Growth Expert</a:t>
            </a:r>
            <a:endParaRPr b="0" sz="2244">
              <a:solidFill>
                <a:schemeClr val="lt1"/>
              </a:solidFill>
              <a:latin typeface="Avenir Next For Intuit"/>
              <a:ea typeface="Avenir Next For Intuit"/>
              <a:cs typeface="Avenir Next For Intuit"/>
              <a:sym typeface="Avenir Next For Intuit"/>
            </a:endParaRPr>
          </a:p>
        </p:txBody>
      </p:sp>
      <p:sp>
        <p:nvSpPr>
          <p:cNvPr id="948" name="Google Shape;948;p151"/>
          <p:cNvSpPr txBox="1"/>
          <p:nvPr>
            <p:ph idx="1" type="body"/>
          </p:nvPr>
        </p:nvSpPr>
        <p:spPr>
          <a:xfrm>
            <a:off x="4831075" y="917450"/>
            <a:ext cx="6242400" cy="4718400"/>
          </a:xfrm>
          <a:prstGeom prst="rect">
            <a:avLst/>
          </a:prstGeom>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lang="en-US">
                <a:solidFill>
                  <a:schemeClr val="lt1"/>
                </a:solidFill>
              </a:rPr>
              <a:t>👋 +10 y. Growth Manager, Strategy &amp; Data oriented </a:t>
            </a:r>
            <a:br>
              <a:rPr lang="en-US">
                <a:solidFill>
                  <a:schemeClr val="lt1"/>
                </a:solidFill>
              </a:rPr>
            </a:br>
            <a:endParaRPr sz="1000">
              <a:solidFill>
                <a:schemeClr val="lt1"/>
              </a:solidFill>
            </a:endParaRPr>
          </a:p>
          <a:p>
            <a:pPr indent="0" lvl="0" marL="0" rtl="0" algn="l">
              <a:lnSpc>
                <a:spcPct val="115000"/>
              </a:lnSpc>
              <a:spcBef>
                <a:spcPts val="1800"/>
              </a:spcBef>
              <a:spcAft>
                <a:spcPts val="0"/>
              </a:spcAft>
              <a:buNone/>
            </a:pPr>
            <a:r>
              <a:rPr lang="en-US">
                <a:solidFill>
                  <a:schemeClr val="lt1"/>
                </a:solidFill>
              </a:rPr>
              <a:t>👉 Engagement &amp; Retention | Business Operations | Lead generation &amp; nurturing | Growth | Outbound | Inbound | Data visualisation | Go-to-Market Strategy</a:t>
            </a:r>
            <a:br>
              <a:rPr lang="en-US">
                <a:solidFill>
                  <a:schemeClr val="lt1"/>
                </a:solidFill>
              </a:rPr>
            </a:br>
            <a:endParaRPr sz="1000">
              <a:solidFill>
                <a:schemeClr val="lt1"/>
              </a:solidFill>
            </a:endParaRPr>
          </a:p>
          <a:p>
            <a:pPr indent="0" lvl="0" marL="0" rtl="0" algn="l">
              <a:lnSpc>
                <a:spcPct val="115000"/>
              </a:lnSpc>
              <a:spcBef>
                <a:spcPts val="1800"/>
              </a:spcBef>
              <a:spcAft>
                <a:spcPts val="0"/>
              </a:spcAft>
              <a:buNone/>
            </a:pPr>
            <a:r>
              <a:rPr lang="en-US">
                <a:solidFill>
                  <a:schemeClr val="lt1"/>
                </a:solidFill>
              </a:rPr>
              <a:t>🛠️ Salesforce | Hubspot | Marketo | Pardot | Tableau | Zapier | Web Analytics, Tag Management &amp; Dashboarding tools</a:t>
            </a:r>
            <a:endParaRPr/>
          </a:p>
        </p:txBody>
      </p:sp>
      <p:sp>
        <p:nvSpPr>
          <p:cNvPr id="949" name="Google Shape;949;p151"/>
          <p:cNvSpPr txBox="1"/>
          <p:nvPr>
            <p:ph idx="12" type="sldNum"/>
          </p:nvPr>
        </p:nvSpPr>
        <p:spPr>
          <a:xfrm>
            <a:off x="10972800"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7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11" name="Google Shape;1211;p178"/>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212" name="Google Shape;1212;p178"/>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lang="en-US"/>
              <a:t>Il s'agit de créer des </a:t>
            </a:r>
            <a:r>
              <a:rPr b="1" lang="en-US"/>
              <a:t>tactiques et des stratégies</a:t>
            </a:r>
            <a:r>
              <a:rPr lang="en-US"/>
              <a:t> pour cibler les consommateurs·trices qui recherchent ou envisagent d'acheter un produit.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Les objectifs :</a:t>
            </a:r>
            <a:endParaRPr/>
          </a:p>
          <a:p>
            <a:pPr indent="-355600" lvl="0" marL="457200" rtl="0" algn="l">
              <a:lnSpc>
                <a:spcPct val="115000"/>
              </a:lnSpc>
              <a:spcBef>
                <a:spcPts val="0"/>
              </a:spcBef>
              <a:spcAft>
                <a:spcPts val="0"/>
              </a:spcAft>
              <a:buSzPts val="2000"/>
              <a:buChar char="-"/>
            </a:pPr>
            <a:r>
              <a:rPr lang="en-US"/>
              <a:t>Accroître la notoriété de la marque</a:t>
            </a:r>
            <a:endParaRPr/>
          </a:p>
          <a:p>
            <a:pPr indent="-355600" lvl="0" marL="457200" rtl="0" algn="l">
              <a:lnSpc>
                <a:spcPct val="115000"/>
              </a:lnSpc>
              <a:spcBef>
                <a:spcPts val="0"/>
              </a:spcBef>
              <a:spcAft>
                <a:spcPts val="0"/>
              </a:spcAft>
              <a:buSzPts val="2000"/>
              <a:buChar char="-"/>
            </a:pPr>
            <a:r>
              <a:rPr lang="en-US"/>
              <a:t>Acquérir de nouveaux client·e·s</a:t>
            </a:r>
            <a:endParaRPr/>
          </a:p>
          <a:p>
            <a:pPr indent="-355600" lvl="0" marL="457200" rtl="0" algn="l">
              <a:lnSpc>
                <a:spcPct val="115000"/>
              </a:lnSpc>
              <a:spcBef>
                <a:spcPts val="0"/>
              </a:spcBef>
              <a:spcAft>
                <a:spcPts val="0"/>
              </a:spcAft>
              <a:buSzPts val="2000"/>
              <a:buChar char="-"/>
            </a:pPr>
            <a:r>
              <a:rPr lang="en-US"/>
              <a:t>Générer des ventes et d'attirer de nouveaux partenaires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Une stratégie d'acquisition </a:t>
            </a:r>
            <a:r>
              <a:rPr b="1" lang="en-US"/>
              <a:t>peut prendre appui sur différents leviers</a:t>
            </a:r>
            <a:r>
              <a:rPr lang="en-US"/>
              <a:t>, qui font varier à la fois le </a:t>
            </a:r>
            <a:r>
              <a:rPr b="1" lang="en-US"/>
              <a:t>contenu et le support de la campagne d'acquisition</a:t>
            </a:r>
            <a:r>
              <a:rPr lang="en-US"/>
              <a:t>.</a:t>
            </a:r>
            <a:endParaRPr/>
          </a:p>
        </p:txBody>
      </p:sp>
      <p:sp>
        <p:nvSpPr>
          <p:cNvPr id="1213" name="Google Shape;1213;p178"/>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LEVIERS</a:t>
            </a:r>
            <a:endParaRPr/>
          </a:p>
        </p:txBody>
      </p:sp>
      <p:sp>
        <p:nvSpPr>
          <p:cNvPr id="1214" name="Google Shape;1214;p178"/>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Stratégie d’acquisition</a:t>
            </a:r>
            <a:endParaRPr/>
          </a:p>
        </p:txBody>
      </p:sp>
      <p:sp>
        <p:nvSpPr>
          <p:cNvPr id="1215" name="Google Shape;1215;p178"/>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8"/>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22" name="Google Shape;1222;p179"/>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223" name="Google Shape;1223;p179"/>
          <p:cNvSpPr txBox="1"/>
          <p:nvPr>
            <p:ph idx="1" type="body"/>
          </p:nvPr>
        </p:nvSpPr>
        <p:spPr>
          <a:xfrm>
            <a:off x="561975" y="1917950"/>
            <a:ext cx="11083800" cy="45630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a:t>SEO</a:t>
            </a:r>
            <a:endParaRPr b="1"/>
          </a:p>
          <a:p>
            <a:pPr indent="0" lvl="0" marL="0" rtl="0" algn="l">
              <a:lnSpc>
                <a:spcPct val="115000"/>
              </a:lnSpc>
              <a:spcBef>
                <a:spcPts val="0"/>
              </a:spcBef>
              <a:spcAft>
                <a:spcPts val="0"/>
              </a:spcAft>
              <a:buNone/>
            </a:pPr>
            <a:r>
              <a:rPr lang="en-US"/>
              <a:t>Acronyme de Search Engine Optimization. Le SEO est l'art de positionner un site, une page web ou une application mobile dans les premiers </a:t>
            </a:r>
            <a:r>
              <a:rPr lang="en-US">
                <a:uFill>
                  <a:noFill/>
                </a:uFill>
                <a:hlinkClick r:id="rId3"/>
              </a:rPr>
              <a:t>résultats naturels</a:t>
            </a:r>
            <a:r>
              <a:rPr lang="en-US"/>
              <a:t> des moteurs de recherche. Le SEO est désigné par le terme de référencement naturel.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accent6"/>
              </a:buClr>
              <a:buSzPts val="1100"/>
              <a:buFont typeface="Arial"/>
              <a:buNone/>
            </a:pPr>
            <a:r>
              <a:rPr b="1" lang="en-US"/>
              <a:t>SEA</a:t>
            </a:r>
            <a:endParaRPr b="1"/>
          </a:p>
          <a:p>
            <a:pPr indent="0" lvl="0" marL="0" rtl="0" algn="l">
              <a:lnSpc>
                <a:spcPct val="115000"/>
              </a:lnSpc>
              <a:spcBef>
                <a:spcPts val="0"/>
              </a:spcBef>
              <a:spcAft>
                <a:spcPts val="0"/>
              </a:spcAft>
              <a:buClr>
                <a:schemeClr val="accent6"/>
              </a:buClr>
              <a:buSzPts val="1100"/>
              <a:buFont typeface="Arial"/>
              <a:buNone/>
            </a:pPr>
            <a:r>
              <a:rPr lang="en-US"/>
              <a:t>C’est l’acronyme pour "Search Engine Advertising" qui signifie littéralement publicité sur les moteurs de recherche. Le SEA désigne donc l'utilisation de liens commerciaux ou publicitaires sur les moteurs de recherche.</a:t>
            </a:r>
            <a:endParaRPr/>
          </a:p>
          <a:p>
            <a:pPr indent="0" lvl="0" marL="0" rtl="0" algn="l">
              <a:lnSpc>
                <a:spcPct val="115000"/>
              </a:lnSpc>
              <a:spcBef>
                <a:spcPts val="0"/>
              </a:spcBef>
              <a:spcAft>
                <a:spcPts val="0"/>
              </a:spcAft>
              <a:buClr>
                <a:schemeClr val="accent6"/>
              </a:buClr>
              <a:buSzPts val="1100"/>
              <a:buFont typeface="Arial"/>
              <a:buNone/>
            </a:pPr>
            <a:r>
              <a:rPr lang="en-US"/>
              <a:t>Le SEA est une des deux composantes du search engine marketing (SEM) avec le référencement naturel (SEO). On obtient donc la "formule" : </a:t>
            </a:r>
            <a:r>
              <a:rPr b="1" lang="en-US"/>
              <a:t>SEM = SEO + SEA</a:t>
            </a:r>
            <a:endParaRPr b="1"/>
          </a:p>
        </p:txBody>
      </p:sp>
      <p:sp>
        <p:nvSpPr>
          <p:cNvPr id="1224" name="Google Shape;1224;p179"/>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LEVIERS</a:t>
            </a:r>
            <a:endParaRPr/>
          </a:p>
        </p:txBody>
      </p:sp>
      <p:sp>
        <p:nvSpPr>
          <p:cNvPr id="1225" name="Google Shape;1225;p179"/>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Rappel des différents leviers</a:t>
            </a:r>
            <a:endParaRPr/>
          </a:p>
        </p:txBody>
      </p:sp>
      <p:sp>
        <p:nvSpPr>
          <p:cNvPr id="1226" name="Google Shape;1226;p179"/>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9"/>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8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33" name="Google Shape;1233;p180"/>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234" name="Google Shape;1234;p180"/>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a:t>Display</a:t>
            </a:r>
            <a:endParaRPr b="1"/>
          </a:p>
          <a:p>
            <a:pPr indent="0" lvl="0" marL="0" rtl="0" algn="l">
              <a:lnSpc>
                <a:spcPct val="115000"/>
              </a:lnSpc>
              <a:spcBef>
                <a:spcPts val="0"/>
              </a:spcBef>
              <a:spcAft>
                <a:spcPts val="0"/>
              </a:spcAft>
              <a:buNone/>
            </a:pPr>
            <a:r>
              <a:rPr lang="en-US"/>
              <a:t>Désigne le marché et les formats publicitaires graphiques et audio de type bannières et vidéos hors médias sociaux.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accent6"/>
              </a:buClr>
              <a:buSzPts val="1100"/>
              <a:buFont typeface="Arial"/>
              <a:buNone/>
            </a:pPr>
            <a:r>
              <a:rPr b="1" lang="en-US"/>
              <a:t>Email Marketing</a:t>
            </a:r>
            <a:endParaRPr b="1"/>
          </a:p>
          <a:p>
            <a:pPr indent="0" lvl="0" marL="0" rtl="0" algn="l">
              <a:lnSpc>
                <a:spcPct val="115000"/>
              </a:lnSpc>
              <a:spcBef>
                <a:spcPts val="0"/>
              </a:spcBef>
              <a:spcAft>
                <a:spcPts val="0"/>
              </a:spcAft>
              <a:buNone/>
            </a:pPr>
            <a:r>
              <a:rPr lang="en-US"/>
              <a:t>L'emailing désigne généralement les campagnes de marketing direct effectuées par le biais du canal email. Il peut s'agir de campagnes d'acquisition clients ou de pratiques de marketing relationnel s'inscrivant dans une logique CRM.</a:t>
            </a:r>
            <a:endParaRPr/>
          </a:p>
        </p:txBody>
      </p:sp>
      <p:sp>
        <p:nvSpPr>
          <p:cNvPr id="1235" name="Google Shape;1235;p180"/>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LEVIERS</a:t>
            </a:r>
            <a:endParaRPr/>
          </a:p>
        </p:txBody>
      </p:sp>
      <p:sp>
        <p:nvSpPr>
          <p:cNvPr id="1236" name="Google Shape;1236;p180"/>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Rappel des différents leviers</a:t>
            </a:r>
            <a:endParaRPr/>
          </a:p>
        </p:txBody>
      </p:sp>
      <p:sp>
        <p:nvSpPr>
          <p:cNvPr id="1237" name="Google Shape;1237;p180"/>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0"/>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8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44" name="Google Shape;1244;p181"/>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245" name="Google Shape;1245;p181"/>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a:t>Social Ads</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a:t>Accès Direct</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a:t>Referral</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en-US"/>
              <a:t>Affiliation</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accent6"/>
              </a:buClr>
              <a:buSzPts val="1100"/>
              <a:buFont typeface="Arial"/>
              <a:buNone/>
            </a:pPr>
            <a:r>
              <a:rPr b="1" lang="en-US"/>
              <a:t>Content Marketing (Marketing de contenu)  / Inbound Marketing</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t>Retargeting / Remarketing</a:t>
            </a:r>
            <a:endParaRPr b="1"/>
          </a:p>
        </p:txBody>
      </p:sp>
      <p:sp>
        <p:nvSpPr>
          <p:cNvPr id="1246" name="Google Shape;1246;p18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ACQUISITION : LEVIERS</a:t>
            </a:r>
            <a:endParaRPr/>
          </a:p>
        </p:txBody>
      </p:sp>
      <p:sp>
        <p:nvSpPr>
          <p:cNvPr id="1247" name="Google Shape;1247;p18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Rappel des différents leviers</a:t>
            </a:r>
            <a:endParaRPr/>
          </a:p>
        </p:txBody>
      </p:sp>
      <p:sp>
        <p:nvSpPr>
          <p:cNvPr id="1248" name="Google Shape;1248;p181"/>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1"/>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3" name="Shape 1253"/>
        <p:cNvGrpSpPr/>
        <p:nvPr/>
      </p:nvGrpSpPr>
      <p:grpSpPr>
        <a:xfrm>
          <a:off x="0" y="0"/>
          <a:ext cx="0" cy="0"/>
          <a:chOff x="0" y="0"/>
          <a:chExt cx="0" cy="0"/>
        </a:xfrm>
      </p:grpSpPr>
      <p:sp>
        <p:nvSpPr>
          <p:cNvPr id="1254" name="Google Shape;1254;p182"/>
          <p:cNvSpPr txBox="1"/>
          <p:nvPr>
            <p:ph type="title"/>
          </p:nvPr>
        </p:nvSpPr>
        <p:spPr>
          <a:xfrm>
            <a:off x="457200" y="548650"/>
            <a:ext cx="10969800" cy="12561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lang="en-US">
                <a:solidFill>
                  <a:schemeClr val="dk1"/>
                </a:solidFill>
              </a:rPr>
              <a:t>Acquisition</a:t>
            </a:r>
            <a:br>
              <a:rPr lang="en-US">
                <a:solidFill>
                  <a:schemeClr val="dk1"/>
                </a:solidFill>
              </a:rPr>
            </a:br>
            <a:r>
              <a:rPr lang="en-US">
                <a:solidFill>
                  <a:schemeClr val="accent2"/>
                </a:solidFill>
              </a:rPr>
              <a:t>KPIs à mesurer</a:t>
            </a:r>
            <a:endParaRPr>
              <a:solidFill>
                <a:schemeClr val="accent2"/>
              </a:solidFill>
            </a:endParaRPr>
          </a:p>
        </p:txBody>
      </p:sp>
      <p:sp>
        <p:nvSpPr>
          <p:cNvPr id="1255" name="Google Shape;1255;p18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256" name="Google Shape;1256;p182"/>
          <p:cNvSpPr txBox="1"/>
          <p:nvPr/>
        </p:nvSpPr>
        <p:spPr>
          <a:xfrm>
            <a:off x="6356826" y="2601675"/>
            <a:ext cx="42207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Traffic driven to the website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Bounce Rate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Clr>
                <a:schemeClr val="accent6"/>
              </a:buClr>
              <a:buSzPts val="1100"/>
              <a:buFont typeface="Arial"/>
              <a:buNone/>
            </a:pPr>
            <a:r>
              <a:rPr lang="en-US" sz="2400">
                <a:solidFill>
                  <a:schemeClr val="dk1"/>
                </a:solidFill>
                <a:latin typeface="Avenir Next For Intuit"/>
                <a:ea typeface="Avenir Next For Intuit"/>
                <a:cs typeface="Avenir Next For Intuit"/>
                <a:sym typeface="Avenir Next For Intuit"/>
              </a:rPr>
              <a:t>Time spent</a:t>
            </a:r>
            <a:endParaRPr sz="2400">
              <a:solidFill>
                <a:schemeClr val="dk1"/>
              </a:solidFill>
              <a:latin typeface="Avenir Next For Intuit"/>
              <a:ea typeface="Avenir Next For Intuit"/>
              <a:cs typeface="Avenir Next For Intuit"/>
              <a:sym typeface="Avenir Next For Intuit"/>
            </a:endParaRPr>
          </a:p>
        </p:txBody>
      </p:sp>
      <p:sp>
        <p:nvSpPr>
          <p:cNvPr id="1257" name="Google Shape;1257;p182"/>
          <p:cNvSpPr txBox="1"/>
          <p:nvPr/>
        </p:nvSpPr>
        <p:spPr>
          <a:xfrm>
            <a:off x="457200" y="2601678"/>
            <a:ext cx="4055100" cy="267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Conversion</a:t>
            </a:r>
            <a:endParaRPr b="1"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Customer acquisition cost</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Conversion rate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Click-through rate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Clr>
                <a:schemeClr val="accent6"/>
              </a:buClr>
              <a:buSzPts val="1100"/>
              <a:buFont typeface="Arial"/>
              <a:buNone/>
            </a:pPr>
            <a:r>
              <a:rPr lang="en-US" sz="2400">
                <a:solidFill>
                  <a:schemeClr val="dk1"/>
                </a:solidFill>
                <a:latin typeface="Avenir Next For Intuit"/>
                <a:ea typeface="Avenir Next For Intuit"/>
                <a:cs typeface="Avenir Next For Intuit"/>
                <a:sym typeface="Avenir Next For Intuit"/>
              </a:rPr>
              <a:t>Cost per click</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Clr>
                <a:schemeClr val="accent6"/>
              </a:buClr>
              <a:buSzPts val="1100"/>
              <a:buFont typeface="Arial"/>
              <a:buNone/>
            </a:pPr>
            <a:r>
              <a:rPr lang="en-US" sz="2400">
                <a:solidFill>
                  <a:schemeClr val="dk1"/>
                </a:solidFill>
                <a:latin typeface="Avenir Next For Intuit"/>
                <a:ea typeface="Avenir Next For Intuit"/>
                <a:cs typeface="Avenir Next For Intuit"/>
                <a:sym typeface="Avenir Next For Intuit"/>
              </a:rPr>
              <a:t>Quality of leads</a:t>
            </a:r>
            <a:endParaRPr sz="2400">
              <a:solidFill>
                <a:schemeClr val="dk1"/>
              </a:solidFill>
              <a:latin typeface="Avenir Next For Intuit"/>
              <a:ea typeface="Avenir Next For Intuit"/>
              <a:cs typeface="Avenir Next For Intuit"/>
              <a:sym typeface="Avenir Next For Intuit"/>
            </a:endParaRPr>
          </a:p>
        </p:txBody>
      </p:sp>
      <p:cxnSp>
        <p:nvCxnSpPr>
          <p:cNvPr id="1258" name="Google Shape;1258;p182"/>
          <p:cNvCxnSpPr/>
          <p:nvPr/>
        </p:nvCxnSpPr>
        <p:spPr>
          <a:xfrm>
            <a:off x="5395225" y="2717653"/>
            <a:ext cx="0" cy="1728900"/>
          </a:xfrm>
          <a:prstGeom prst="straightConnector1">
            <a:avLst/>
          </a:prstGeom>
          <a:noFill/>
          <a:ln cap="flat" cmpd="sng" w="19050">
            <a:solidFill>
              <a:schemeClr val="dk1"/>
            </a:solidFill>
            <a:prstDash val="solid"/>
            <a:round/>
            <a:headEnd len="med" w="med" type="none"/>
            <a:tailEnd len="med" w="med" type="none"/>
          </a:ln>
        </p:spPr>
      </p:cxnSp>
      <p:sp>
        <p:nvSpPr>
          <p:cNvPr id="1259" name="Google Shape;1259;p182"/>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2"/>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1</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8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266" name="Google Shape;1266;p183"/>
          <p:cNvPicPr preferRelativeResize="0"/>
          <p:nvPr/>
        </p:nvPicPr>
        <p:blipFill>
          <a:blip r:embed="rId3">
            <a:alphaModFix/>
          </a:blip>
          <a:stretch>
            <a:fillRect/>
          </a:stretch>
        </p:blipFill>
        <p:spPr>
          <a:xfrm>
            <a:off x="2475650" y="2259525"/>
            <a:ext cx="7237524" cy="4071101"/>
          </a:xfrm>
          <a:prstGeom prst="rect">
            <a:avLst/>
          </a:prstGeom>
          <a:noFill/>
          <a:ln>
            <a:noFill/>
          </a:ln>
          <a:effectLst>
            <a:outerShdw blurRad="57150" rotWithShape="0" algn="bl" dir="5400000" dist="19050">
              <a:srgbClr val="000000">
                <a:alpha val="20000"/>
              </a:srgbClr>
            </a:outerShdw>
          </a:effectLst>
        </p:spPr>
      </p:pic>
      <p:sp>
        <p:nvSpPr>
          <p:cNvPr id="1267" name="Google Shape;1267;p183"/>
          <p:cNvSpPr txBox="1"/>
          <p:nvPr>
            <p:ph type="title"/>
          </p:nvPr>
        </p:nvSpPr>
        <p:spPr>
          <a:xfrm>
            <a:off x="457200" y="472475"/>
            <a:ext cx="10969800" cy="1983000"/>
          </a:xfrm>
          <a:prstGeom prst="rect">
            <a:avLst/>
          </a:prstGeom>
        </p:spPr>
        <p:txBody>
          <a:bodyPr anchorCtr="0" anchor="b" bIns="45700" lIns="45700" spcFirstLastPara="1" rIns="45700" wrap="square" tIns="45700">
            <a:normAutofit/>
          </a:bodyPr>
          <a:lstStyle/>
          <a:p>
            <a:pPr indent="0" lvl="0" marL="0" rtl="0" algn="l">
              <a:lnSpc>
                <a:spcPct val="115000"/>
              </a:lnSpc>
              <a:spcBef>
                <a:spcPts val="1700"/>
              </a:spcBef>
              <a:spcAft>
                <a:spcPts val="0"/>
              </a:spcAft>
              <a:buNone/>
            </a:pPr>
            <a:r>
              <a:rPr b="0" lang="en-US"/>
              <a:t>Activation</a:t>
            </a:r>
            <a:br>
              <a:rPr lang="en-US"/>
            </a:br>
            <a:r>
              <a:rPr lang="en-US"/>
              <a:t>La course au AHA Moment</a:t>
            </a:r>
            <a:br>
              <a:rPr lang="en-US"/>
            </a:br>
            <a:endParaRPr/>
          </a:p>
        </p:txBody>
      </p:sp>
      <p:sp>
        <p:nvSpPr>
          <p:cNvPr id="1268" name="Google Shape;1268;p183"/>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3"/>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84"/>
          <p:cNvSpPr txBox="1"/>
          <p:nvPr>
            <p:ph type="title"/>
          </p:nvPr>
        </p:nvSpPr>
        <p:spPr>
          <a:xfrm>
            <a:off x="457200" y="472475"/>
            <a:ext cx="10969800" cy="1983000"/>
          </a:xfrm>
          <a:prstGeom prst="rect">
            <a:avLst/>
          </a:prstGeom>
        </p:spPr>
        <p:txBody>
          <a:bodyPr anchorCtr="0" anchor="b" bIns="45700" lIns="45700" spcFirstLastPara="1" rIns="45700" wrap="square" tIns="45700">
            <a:normAutofit/>
          </a:bodyPr>
          <a:lstStyle/>
          <a:p>
            <a:pPr indent="0" lvl="0" marL="0" rtl="0" algn="l">
              <a:lnSpc>
                <a:spcPct val="115000"/>
              </a:lnSpc>
              <a:spcBef>
                <a:spcPts val="1700"/>
              </a:spcBef>
              <a:spcAft>
                <a:spcPts val="0"/>
              </a:spcAft>
              <a:buNone/>
            </a:pPr>
            <a:r>
              <a:rPr b="0" lang="en-US"/>
              <a:t>Activation</a:t>
            </a:r>
            <a:br>
              <a:rPr lang="en-US"/>
            </a:br>
            <a:r>
              <a:rPr lang="en-US"/>
              <a:t>La course au AHA Moment</a:t>
            </a:r>
            <a:br>
              <a:rPr lang="en-US"/>
            </a:br>
            <a:endParaRPr b="0"/>
          </a:p>
        </p:txBody>
      </p:sp>
      <p:sp>
        <p:nvSpPr>
          <p:cNvPr id="1275" name="Google Shape;1275;p18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276" name="Google Shape;1276;p184"/>
          <p:cNvPicPr preferRelativeResize="0"/>
          <p:nvPr/>
        </p:nvPicPr>
        <p:blipFill rotWithShape="1">
          <a:blip r:embed="rId3">
            <a:alphaModFix/>
          </a:blip>
          <a:srcRect b="0" l="0" r="0" t="7424"/>
          <a:stretch/>
        </p:blipFill>
        <p:spPr>
          <a:xfrm>
            <a:off x="1741950" y="2157974"/>
            <a:ext cx="8704925" cy="4029475"/>
          </a:xfrm>
          <a:prstGeom prst="rect">
            <a:avLst/>
          </a:prstGeom>
          <a:noFill/>
          <a:ln>
            <a:noFill/>
          </a:ln>
          <a:effectLst>
            <a:outerShdw blurRad="57150" rotWithShape="0" algn="bl" dir="5400000" dist="19050">
              <a:srgbClr val="000000">
                <a:alpha val="20000"/>
              </a:srgbClr>
            </a:outerShdw>
          </a:effectLst>
        </p:spPr>
      </p:pic>
      <p:sp>
        <p:nvSpPr>
          <p:cNvPr id="1277" name="Google Shape;1277;p184"/>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4"/>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85"/>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1700"/>
              </a:spcBef>
              <a:spcAft>
                <a:spcPts val="0"/>
              </a:spcAft>
              <a:buNone/>
            </a:pPr>
            <a:r>
              <a:rPr b="0" lang="en-US"/>
              <a:t>Activation</a:t>
            </a:r>
            <a:br>
              <a:rPr lang="en-US"/>
            </a:br>
            <a:r>
              <a:rPr lang="en-US"/>
              <a:t>La course au AHA Moment</a:t>
            </a:r>
            <a:endParaRPr/>
          </a:p>
        </p:txBody>
      </p:sp>
      <p:sp>
        <p:nvSpPr>
          <p:cNvPr id="1284" name="Google Shape;1284;p18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285" name="Google Shape;1285;p185"/>
          <p:cNvPicPr preferRelativeResize="0"/>
          <p:nvPr/>
        </p:nvPicPr>
        <p:blipFill>
          <a:blip r:embed="rId3">
            <a:alphaModFix/>
          </a:blip>
          <a:stretch>
            <a:fillRect/>
          </a:stretch>
        </p:blipFill>
        <p:spPr>
          <a:xfrm>
            <a:off x="2378900" y="2019625"/>
            <a:ext cx="7431026" cy="4302975"/>
          </a:xfrm>
          <a:prstGeom prst="rect">
            <a:avLst/>
          </a:prstGeom>
          <a:noFill/>
          <a:ln>
            <a:noFill/>
          </a:ln>
          <a:effectLst>
            <a:outerShdw blurRad="57150" rotWithShape="0" algn="bl" dir="5400000" dist="19050">
              <a:srgbClr val="000000">
                <a:alpha val="20000"/>
              </a:srgbClr>
            </a:outerShdw>
          </a:effectLst>
        </p:spPr>
      </p:pic>
      <p:sp>
        <p:nvSpPr>
          <p:cNvPr id="1286" name="Google Shape;1286;p185"/>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5"/>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86"/>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1700"/>
              </a:spcBef>
              <a:spcAft>
                <a:spcPts val="0"/>
              </a:spcAft>
              <a:buNone/>
            </a:pPr>
            <a:r>
              <a:rPr b="0" lang="en-US"/>
              <a:t>Activation</a:t>
            </a:r>
            <a:br>
              <a:rPr lang="en-US"/>
            </a:br>
            <a:r>
              <a:rPr lang="en-US"/>
              <a:t>La course au AHA Moment</a:t>
            </a:r>
            <a:endParaRPr/>
          </a:p>
        </p:txBody>
      </p:sp>
      <p:sp>
        <p:nvSpPr>
          <p:cNvPr id="1293" name="Google Shape;1293;p186"/>
          <p:cNvSpPr txBox="1"/>
          <p:nvPr>
            <p:ph idx="1" type="body"/>
          </p:nvPr>
        </p:nvSpPr>
        <p:spPr>
          <a:xfrm>
            <a:off x="457200" y="2488625"/>
            <a:ext cx="11103900" cy="34716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La phase d'activation consiste à offrir </a:t>
            </a:r>
            <a:r>
              <a:rPr b="1" lang="en-US"/>
              <a:t>une expérience client exceptionnelle</a:t>
            </a:r>
            <a:r>
              <a:rPr lang="en-US"/>
              <a:t> — pour conduire le plus rapidement possible à la </a:t>
            </a:r>
            <a:r>
              <a:rPr b="1" lang="en-US"/>
              <a:t>compréhension de la valeur du produit ou du service par les clients</a:t>
            </a:r>
            <a:r>
              <a:rPr lang="en-US"/>
              <a:t>. Cette étape cruciale s’appelle le "</a:t>
            </a:r>
            <a:r>
              <a:rPr b="1" lang="en-US"/>
              <a:t>AHA Moment</a:t>
            </a:r>
            <a:r>
              <a:rPr lang="en-US"/>
              <a:t>".</a:t>
            </a:r>
            <a:endParaRPr/>
          </a:p>
          <a:p>
            <a:pPr indent="0" lvl="0" marL="0" rtl="0" algn="l">
              <a:lnSpc>
                <a:spcPct val="115000"/>
              </a:lnSpc>
              <a:spcBef>
                <a:spcPts val="1800"/>
              </a:spcBef>
              <a:spcAft>
                <a:spcPts val="0"/>
              </a:spcAft>
              <a:buClr>
                <a:schemeClr val="accent6"/>
              </a:buClr>
              <a:buSzPts val="1100"/>
              <a:buFont typeface="Arial"/>
              <a:buNone/>
            </a:pPr>
            <a:r>
              <a:rPr lang="en-US"/>
              <a:t>Comment ?</a:t>
            </a:r>
            <a:endParaRPr/>
          </a:p>
          <a:p>
            <a:pPr indent="-355600" lvl="0" marL="457200" rtl="0" algn="l">
              <a:lnSpc>
                <a:spcPct val="115000"/>
              </a:lnSpc>
              <a:spcBef>
                <a:spcPts val="1800"/>
              </a:spcBef>
              <a:spcAft>
                <a:spcPts val="0"/>
              </a:spcAft>
              <a:buSzPts val="2000"/>
              <a:buChar char="-"/>
            </a:pPr>
            <a:r>
              <a:rPr lang="en-US"/>
              <a:t>Conduire la client</a:t>
            </a:r>
            <a:r>
              <a:rPr lang="en-US"/>
              <a:t>·e</a:t>
            </a:r>
            <a:r>
              <a:rPr lang="en-US"/>
              <a:t> à l’utilisation de la/les features clés qui vont rapidement lui offrir de la valeur</a:t>
            </a:r>
            <a:endParaRPr/>
          </a:p>
          <a:p>
            <a:pPr indent="-355600" lvl="0" marL="457200" rtl="0" algn="l">
              <a:lnSpc>
                <a:spcPct val="115000"/>
              </a:lnSpc>
              <a:spcBef>
                <a:spcPts val="0"/>
              </a:spcBef>
              <a:spcAft>
                <a:spcPts val="0"/>
              </a:spcAft>
              <a:buSzPts val="2000"/>
              <a:buChar char="-"/>
            </a:pPr>
            <a:r>
              <a:rPr lang="en-US"/>
              <a:t>Mise en place d’un processus d’onboarding efficace</a:t>
            </a:r>
            <a:endParaRPr/>
          </a:p>
          <a:p>
            <a:pPr indent="-355600" lvl="0" marL="457200" rtl="0" algn="l">
              <a:lnSpc>
                <a:spcPct val="115000"/>
              </a:lnSpc>
              <a:spcBef>
                <a:spcPts val="0"/>
              </a:spcBef>
              <a:spcAft>
                <a:spcPts val="0"/>
              </a:spcAft>
              <a:buSzPts val="2000"/>
              <a:buChar char="-"/>
            </a:pPr>
            <a:r>
              <a:rPr lang="en-US"/>
              <a:t>Mise en avant des avantages / de la valeur ajoutée</a:t>
            </a:r>
            <a:endParaRPr/>
          </a:p>
        </p:txBody>
      </p:sp>
      <p:sp>
        <p:nvSpPr>
          <p:cNvPr id="1294" name="Google Shape;1294;p18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295" name="Google Shape;1295;p186"/>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86"/>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87"/>
          <p:cNvSpPr txBox="1"/>
          <p:nvPr>
            <p:ph idx="1" type="body"/>
          </p:nvPr>
        </p:nvSpPr>
        <p:spPr>
          <a:xfrm>
            <a:off x="1929600" y="2416536"/>
            <a:ext cx="8025000" cy="36714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sz="2500"/>
              <a:t>After all the testing, all the iterating, all of this stuff, you know what the single biggest thing we realized? </a:t>
            </a:r>
            <a:br>
              <a:rPr lang="en-US" sz="2500"/>
            </a:br>
            <a:r>
              <a:rPr b="1" lang="en-US" sz="2500">
                <a:solidFill>
                  <a:schemeClr val="accent2"/>
                </a:solidFill>
              </a:rPr>
              <a:t>Get any individual to seven friends in 10 days</a:t>
            </a:r>
            <a:r>
              <a:rPr lang="en-US" sz="2500"/>
              <a:t>. That was it. </a:t>
            </a:r>
            <a:br>
              <a:rPr lang="en-US" sz="2500"/>
            </a:br>
            <a:r>
              <a:rPr lang="en-US" sz="2500"/>
              <a:t>You want a keystone? That was our keystone. There's not much more complexity than that.</a:t>
            </a:r>
            <a:br>
              <a:rPr lang="en-US" sz="2500"/>
            </a:br>
            <a:br>
              <a:rPr lang="en-US" sz="2500"/>
            </a:br>
            <a:r>
              <a:rPr b="1" lang="en-US"/>
              <a:t>Chamath Palihapitiya</a:t>
            </a:r>
            <a:endParaRPr sz="2500"/>
          </a:p>
        </p:txBody>
      </p:sp>
      <p:sp>
        <p:nvSpPr>
          <p:cNvPr id="1302" name="Google Shape;1302;p18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303" name="Google Shape;1303;p187"/>
          <p:cNvPicPr preferRelativeResize="0"/>
          <p:nvPr/>
        </p:nvPicPr>
        <p:blipFill rotWithShape="1">
          <a:blip r:embed="rId3">
            <a:alphaModFix/>
          </a:blip>
          <a:srcRect b="0" l="0" r="48333" t="43801"/>
          <a:stretch/>
        </p:blipFill>
        <p:spPr>
          <a:xfrm>
            <a:off x="684325" y="2416536"/>
            <a:ext cx="1021025" cy="737000"/>
          </a:xfrm>
          <a:prstGeom prst="rect">
            <a:avLst/>
          </a:prstGeom>
          <a:noFill/>
          <a:ln>
            <a:noFill/>
          </a:ln>
        </p:spPr>
      </p:pic>
      <p:sp>
        <p:nvSpPr>
          <p:cNvPr id="1304" name="Google Shape;1304;p187"/>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1700"/>
              </a:spcBef>
              <a:spcAft>
                <a:spcPts val="0"/>
              </a:spcAft>
              <a:buNone/>
            </a:pPr>
            <a:r>
              <a:rPr b="0" lang="en-US"/>
              <a:t>Activation</a:t>
            </a:r>
            <a:br>
              <a:rPr lang="en-US"/>
            </a:br>
            <a:r>
              <a:rPr lang="en-US"/>
              <a:t>La course au AHA Moment</a:t>
            </a:r>
            <a:endParaRPr/>
          </a:p>
        </p:txBody>
      </p:sp>
      <p:sp>
        <p:nvSpPr>
          <p:cNvPr id="1305" name="Google Shape;1305;p187"/>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7"/>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2"/>
          <p:cNvSpPr txBox="1"/>
          <p:nvPr>
            <p:ph idx="1" type="body"/>
          </p:nvPr>
        </p:nvSpPr>
        <p:spPr>
          <a:xfrm>
            <a:off x="4982550" y="439150"/>
            <a:ext cx="6457200" cy="5844600"/>
          </a:xfrm>
          <a:prstGeom prst="rect">
            <a:avLst/>
          </a:prstGeom>
        </p:spPr>
        <p:txBody>
          <a:bodyPr anchorCtr="0" anchor="ctr" bIns="91425" lIns="91425" spcFirstLastPara="1" rIns="91425" wrap="square" tIns="91425">
            <a:noAutofit/>
          </a:bodyPr>
          <a:lstStyle/>
          <a:p>
            <a:pPr indent="0" lvl="0" marL="0" rtl="0" algn="l">
              <a:spcBef>
                <a:spcPts val="1800"/>
              </a:spcBef>
              <a:spcAft>
                <a:spcPts val="0"/>
              </a:spcAft>
              <a:buNone/>
            </a:pPr>
            <a:r>
              <a:rPr lang="en-US">
                <a:solidFill>
                  <a:schemeClr val="lt1"/>
                </a:solidFill>
              </a:rPr>
              <a:t>Growth — Retention &amp; Engagement </a:t>
            </a:r>
            <a:r>
              <a:rPr b="1" lang="en-US">
                <a:solidFill>
                  <a:schemeClr val="lt1"/>
                </a:solidFill>
              </a:rPr>
              <a:t>@Intuit Quickbooks</a:t>
            </a:r>
            <a:endParaRPr b="1">
              <a:solidFill>
                <a:schemeClr val="lt1"/>
              </a:solidFill>
            </a:endParaRPr>
          </a:p>
          <a:p>
            <a:pPr indent="0" lvl="0" marL="0" rtl="0" algn="l">
              <a:spcBef>
                <a:spcPts val="1800"/>
              </a:spcBef>
              <a:spcAft>
                <a:spcPts val="0"/>
              </a:spcAft>
              <a:buNone/>
            </a:pPr>
            <a:r>
              <a:rPr lang="en-US">
                <a:solidFill>
                  <a:schemeClr val="lt1"/>
                </a:solidFill>
              </a:rPr>
              <a:t>Head of Growth </a:t>
            </a:r>
            <a:r>
              <a:rPr b="1" lang="en-US">
                <a:solidFill>
                  <a:schemeClr val="lt1"/>
                </a:solidFill>
              </a:rPr>
              <a:t>@Batch</a:t>
            </a:r>
            <a:endParaRPr b="1">
              <a:solidFill>
                <a:schemeClr val="lt1"/>
              </a:solidFill>
            </a:endParaRPr>
          </a:p>
          <a:p>
            <a:pPr indent="0" lvl="0" marL="0" rtl="0" algn="l">
              <a:spcBef>
                <a:spcPts val="1800"/>
              </a:spcBef>
              <a:spcAft>
                <a:spcPts val="0"/>
              </a:spcAft>
              <a:buNone/>
            </a:pPr>
            <a:r>
              <a:rPr lang="en-US">
                <a:solidFill>
                  <a:schemeClr val="lt1"/>
                </a:solidFill>
              </a:rPr>
              <a:t>Growth Marketing Manager </a:t>
            </a:r>
            <a:r>
              <a:rPr b="1" lang="en-US">
                <a:solidFill>
                  <a:schemeClr val="lt1"/>
                </a:solidFill>
              </a:rPr>
              <a:t>@Adyen</a:t>
            </a:r>
            <a:endParaRPr b="1">
              <a:solidFill>
                <a:schemeClr val="lt1"/>
              </a:solidFill>
            </a:endParaRPr>
          </a:p>
          <a:p>
            <a:pPr indent="0" lvl="0" marL="0" rtl="0" algn="l">
              <a:spcBef>
                <a:spcPts val="1800"/>
              </a:spcBef>
              <a:spcAft>
                <a:spcPts val="0"/>
              </a:spcAft>
              <a:buNone/>
            </a:pPr>
            <a:r>
              <a:rPr lang="en-US">
                <a:solidFill>
                  <a:schemeClr val="lt1"/>
                </a:solidFill>
              </a:rPr>
              <a:t>Marketing Manager </a:t>
            </a:r>
            <a:r>
              <a:rPr b="1" lang="en-US">
                <a:solidFill>
                  <a:schemeClr val="lt1"/>
                </a:solidFill>
              </a:rPr>
              <a:t>@LemonWay</a:t>
            </a:r>
            <a:endParaRPr b="1">
              <a:solidFill>
                <a:schemeClr val="lt1"/>
              </a:solidFill>
            </a:endParaRPr>
          </a:p>
          <a:p>
            <a:pPr indent="0" lvl="0" marL="0" rtl="0" algn="l">
              <a:spcBef>
                <a:spcPts val="1800"/>
              </a:spcBef>
              <a:spcAft>
                <a:spcPts val="0"/>
              </a:spcAft>
              <a:buNone/>
            </a:pPr>
            <a:r>
              <a:rPr lang="en-US"/>
              <a:t>___</a:t>
            </a:r>
            <a:br>
              <a:rPr lang="en-US"/>
            </a:br>
            <a:endParaRPr/>
          </a:p>
          <a:p>
            <a:pPr indent="0" lvl="0" marL="0" rtl="0" algn="l">
              <a:spcBef>
                <a:spcPts val="1800"/>
              </a:spcBef>
              <a:spcAft>
                <a:spcPts val="0"/>
              </a:spcAft>
              <a:buNone/>
            </a:pPr>
            <a:r>
              <a:rPr lang="en-US">
                <a:solidFill>
                  <a:schemeClr val="accent4"/>
                </a:solidFill>
              </a:rPr>
              <a:t>Data Analyst </a:t>
            </a:r>
            <a:r>
              <a:rPr b="1" lang="en-US">
                <a:solidFill>
                  <a:schemeClr val="accent4"/>
                </a:solidFill>
              </a:rPr>
              <a:t>@Razorfish</a:t>
            </a:r>
            <a:endParaRPr b="1">
              <a:solidFill>
                <a:schemeClr val="accent4"/>
              </a:solidFill>
            </a:endParaRPr>
          </a:p>
          <a:p>
            <a:pPr indent="0" lvl="0" marL="0" rtl="0" algn="l">
              <a:spcBef>
                <a:spcPts val="1800"/>
              </a:spcBef>
              <a:spcAft>
                <a:spcPts val="0"/>
              </a:spcAft>
              <a:buNone/>
            </a:pPr>
            <a:r>
              <a:rPr lang="en-US">
                <a:solidFill>
                  <a:schemeClr val="accent4"/>
                </a:solidFill>
              </a:rPr>
              <a:t>Display &amp; Media Manager </a:t>
            </a:r>
            <a:r>
              <a:rPr b="1" lang="en-US">
                <a:solidFill>
                  <a:schemeClr val="accent4"/>
                </a:solidFill>
              </a:rPr>
              <a:t>@Weekendesk</a:t>
            </a:r>
            <a:endParaRPr b="1">
              <a:solidFill>
                <a:schemeClr val="accent4"/>
              </a:solidFill>
            </a:endParaRPr>
          </a:p>
          <a:p>
            <a:pPr indent="0" lvl="0" marL="0" rtl="0" algn="l">
              <a:spcBef>
                <a:spcPts val="1800"/>
              </a:spcBef>
              <a:spcAft>
                <a:spcPts val="0"/>
              </a:spcAft>
              <a:buNone/>
            </a:pPr>
            <a:r>
              <a:rPr lang="en-US">
                <a:solidFill>
                  <a:schemeClr val="accent4"/>
                </a:solidFill>
              </a:rPr>
              <a:t>Marketing B2C </a:t>
            </a:r>
            <a:r>
              <a:rPr b="1" lang="en-US">
                <a:solidFill>
                  <a:schemeClr val="accent4"/>
                </a:solidFill>
              </a:rPr>
              <a:t>@Uplike</a:t>
            </a:r>
            <a:endParaRPr/>
          </a:p>
        </p:txBody>
      </p:sp>
      <p:sp>
        <p:nvSpPr>
          <p:cNvPr id="955" name="Google Shape;955;p152"/>
          <p:cNvSpPr txBox="1"/>
          <p:nvPr>
            <p:ph idx="12" type="sldNum"/>
          </p:nvPr>
        </p:nvSpPr>
        <p:spPr>
          <a:xfrm>
            <a:off x="10972800"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956" name="Google Shape;956;p152"/>
          <p:cNvSpPr txBox="1"/>
          <p:nvPr>
            <p:ph type="title"/>
          </p:nvPr>
        </p:nvSpPr>
        <p:spPr>
          <a:xfrm>
            <a:off x="457200" y="1647950"/>
            <a:ext cx="3710400" cy="3257400"/>
          </a:xfrm>
          <a:prstGeom prst="rect">
            <a:avLst/>
          </a:prstGeom>
        </p:spPr>
        <p:txBody>
          <a:bodyPr anchorCtr="0" anchor="ctr" bIns="45700" lIns="45700" spcFirstLastPara="1" rIns="45700" wrap="square" tIns="45700">
            <a:normAutofit/>
          </a:bodyPr>
          <a:lstStyle/>
          <a:p>
            <a:pPr indent="0" lvl="0" marL="0" rtl="0" algn="l">
              <a:spcBef>
                <a:spcPts val="0"/>
              </a:spcBef>
              <a:spcAft>
                <a:spcPts val="0"/>
              </a:spcAft>
              <a:buNone/>
            </a:pPr>
            <a:r>
              <a:rPr lang="en-US" sz="5955"/>
              <a:t>Barbara Jeandeau</a:t>
            </a:r>
            <a:endParaRPr sz="5955"/>
          </a:p>
          <a:p>
            <a:pPr indent="0" lvl="0" marL="0" rtl="0" algn="l">
              <a:spcBef>
                <a:spcPts val="0"/>
              </a:spcBef>
              <a:spcAft>
                <a:spcPts val="0"/>
              </a:spcAft>
              <a:buNone/>
            </a:pPr>
            <a:br>
              <a:rPr b="0" lang="en-US" sz="2244">
                <a:solidFill>
                  <a:schemeClr val="lt1"/>
                </a:solidFill>
                <a:latin typeface="Avenir Next For Intuit"/>
                <a:ea typeface="Avenir Next For Intuit"/>
                <a:cs typeface="Avenir Next For Intuit"/>
                <a:sym typeface="Avenir Next For Intuit"/>
              </a:rPr>
            </a:br>
            <a:r>
              <a:rPr b="0" lang="en-US" sz="2244">
                <a:solidFill>
                  <a:schemeClr val="lt1"/>
                </a:solidFill>
                <a:latin typeface="Avenir Next For Intuit"/>
                <a:ea typeface="Avenir Next For Intuit"/>
                <a:cs typeface="Avenir Next For Intuit"/>
                <a:sym typeface="Avenir Next For Intuit"/>
              </a:rPr>
              <a:t>Growth Expert</a:t>
            </a:r>
            <a:endParaRPr b="0" sz="2244">
              <a:solidFill>
                <a:schemeClr val="lt1"/>
              </a:solidFill>
              <a:latin typeface="Avenir Next For Intuit"/>
              <a:ea typeface="Avenir Next For Intuit"/>
              <a:cs typeface="Avenir Next For Intuit"/>
              <a:sym typeface="Avenir Next For Intui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88"/>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Activation</a:t>
            </a:r>
            <a:br>
              <a:rPr lang="en-US"/>
            </a:br>
            <a:r>
              <a:rPr lang="en-US"/>
              <a:t>La course au AHA Moment</a:t>
            </a:r>
            <a:endParaRPr/>
          </a:p>
        </p:txBody>
      </p:sp>
      <p:sp>
        <p:nvSpPr>
          <p:cNvPr id="1312" name="Google Shape;1312;p188"/>
          <p:cNvSpPr txBox="1"/>
          <p:nvPr>
            <p:ph idx="1" type="body"/>
          </p:nvPr>
        </p:nvSpPr>
        <p:spPr>
          <a:xfrm>
            <a:off x="457200" y="2108700"/>
            <a:ext cx="7207500" cy="437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Clr>
                <a:schemeClr val="accent6"/>
              </a:buClr>
              <a:buSzPts val="1100"/>
              <a:buFont typeface="Arial"/>
              <a:buNone/>
            </a:pPr>
            <a:r>
              <a:rPr lang="en-US"/>
              <a:t>L'entreprise a conçu son parcours d'intégration </a:t>
            </a:r>
            <a:r>
              <a:rPr b="1" lang="en-US"/>
              <a:t>de manière à ce que les nouveaux utilisateurs·trices ne se sentent jamais seuls </a:t>
            </a:r>
            <a:r>
              <a:rPr lang="en-US"/>
              <a:t>lors de leur première utilisation de leur compte.</a:t>
            </a:r>
            <a:endParaRPr/>
          </a:p>
          <a:p>
            <a:pPr indent="0" lvl="0" marL="0" rtl="0" algn="l">
              <a:lnSpc>
                <a:spcPct val="115000"/>
              </a:lnSpc>
              <a:spcBef>
                <a:spcPts val="0"/>
              </a:spcBef>
              <a:spcAft>
                <a:spcPts val="0"/>
              </a:spcAft>
              <a:buClr>
                <a:schemeClr val="accent6"/>
              </a:buClr>
              <a:buSzPts val="1100"/>
              <a:buFont typeface="Arial"/>
              <a:buNone/>
            </a:pPr>
            <a:r>
              <a:t/>
            </a:r>
            <a:endParaRPr/>
          </a:p>
          <a:p>
            <a:pPr indent="0" lvl="0" marL="0" rtl="0" algn="l">
              <a:lnSpc>
                <a:spcPct val="115000"/>
              </a:lnSpc>
              <a:spcBef>
                <a:spcPts val="0"/>
              </a:spcBef>
              <a:spcAft>
                <a:spcPts val="0"/>
              </a:spcAft>
              <a:buClr>
                <a:schemeClr val="accent6"/>
              </a:buClr>
              <a:buSzPts val="1100"/>
              <a:buFont typeface="Arial"/>
              <a:buNone/>
            </a:pPr>
            <a:r>
              <a:rPr lang="en-US"/>
              <a:t>👉 Facebook </a:t>
            </a:r>
            <a:r>
              <a:rPr b="1" lang="en-US"/>
              <a:t>suggère des amis à ajouter en se basant sur votre compte Gmail</a:t>
            </a:r>
            <a:r>
              <a:rPr lang="en-US"/>
              <a:t>.</a:t>
            </a:r>
            <a:endParaRPr/>
          </a:p>
          <a:p>
            <a:pPr indent="0" lvl="0" marL="0" rtl="0" algn="l">
              <a:lnSpc>
                <a:spcPct val="115000"/>
              </a:lnSpc>
              <a:spcBef>
                <a:spcPts val="0"/>
              </a:spcBef>
              <a:spcAft>
                <a:spcPts val="0"/>
              </a:spcAft>
              <a:buClr>
                <a:schemeClr val="accent6"/>
              </a:buClr>
              <a:buSzPts val="1100"/>
              <a:buFont typeface="Arial"/>
              <a:buNone/>
            </a:pPr>
            <a:r>
              <a:rPr lang="en-US"/>
              <a:t>👉 Il recommande également des </a:t>
            </a:r>
            <a:r>
              <a:rPr b="1" lang="en-US"/>
              <a:t>ami·e·s que vous avez pu avoir à l'école, à l'université et dans votre entreprise actuelle</a:t>
            </a:r>
            <a:r>
              <a:rPr lang="en-US"/>
              <a:t>.</a:t>
            </a:r>
            <a:endParaRPr/>
          </a:p>
          <a:p>
            <a:pPr indent="0" lvl="0" marL="0" rtl="0" algn="l">
              <a:lnSpc>
                <a:spcPct val="115000"/>
              </a:lnSpc>
              <a:spcBef>
                <a:spcPts val="0"/>
              </a:spcBef>
              <a:spcAft>
                <a:spcPts val="0"/>
              </a:spcAft>
              <a:buClr>
                <a:schemeClr val="accent6"/>
              </a:buClr>
              <a:buSzPts val="1100"/>
              <a:buFont typeface="Arial"/>
              <a:buNone/>
            </a:pPr>
            <a:r>
              <a:rPr lang="en-US"/>
              <a:t>👉 Des </a:t>
            </a:r>
            <a:r>
              <a:rPr b="1" lang="en-US"/>
              <a:t>boutons d'ajout d'amis</a:t>
            </a:r>
            <a:r>
              <a:rPr lang="en-US"/>
              <a:t> sont placés de manière visible afin de vous rappeler de connecter avec vos ami·e·s.</a:t>
            </a:r>
            <a:endParaRPr/>
          </a:p>
        </p:txBody>
      </p:sp>
      <p:sp>
        <p:nvSpPr>
          <p:cNvPr id="1313" name="Google Shape;1313;p18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314" name="Google Shape;1314;p188"/>
          <p:cNvPicPr preferRelativeResize="0"/>
          <p:nvPr/>
        </p:nvPicPr>
        <p:blipFill>
          <a:blip r:embed="rId3">
            <a:alphaModFix/>
          </a:blip>
          <a:stretch>
            <a:fillRect/>
          </a:stretch>
        </p:blipFill>
        <p:spPr>
          <a:xfrm>
            <a:off x="8039750" y="3045175"/>
            <a:ext cx="3387249" cy="2032350"/>
          </a:xfrm>
          <a:prstGeom prst="rect">
            <a:avLst/>
          </a:prstGeom>
          <a:noFill/>
          <a:ln>
            <a:noFill/>
          </a:ln>
        </p:spPr>
      </p:pic>
      <p:sp>
        <p:nvSpPr>
          <p:cNvPr id="1315" name="Google Shape;1315;p188"/>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8"/>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8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pic>
        <p:nvPicPr>
          <p:cNvPr id="1322" name="Google Shape;1322;p189"/>
          <p:cNvPicPr preferRelativeResize="0"/>
          <p:nvPr/>
        </p:nvPicPr>
        <p:blipFill>
          <a:blip r:embed="rId3">
            <a:alphaModFix/>
          </a:blip>
          <a:stretch>
            <a:fillRect/>
          </a:stretch>
        </p:blipFill>
        <p:spPr>
          <a:xfrm>
            <a:off x="2172875" y="2013650"/>
            <a:ext cx="8096165" cy="4615750"/>
          </a:xfrm>
          <a:prstGeom prst="rect">
            <a:avLst/>
          </a:prstGeom>
          <a:noFill/>
          <a:ln>
            <a:noFill/>
          </a:ln>
          <a:effectLst>
            <a:outerShdw blurRad="57150" rotWithShape="0" algn="bl" dir="5400000" dist="19050">
              <a:srgbClr val="000000">
                <a:alpha val="20000"/>
              </a:srgbClr>
            </a:outerShdw>
          </a:effectLst>
        </p:spPr>
      </p:pic>
      <p:sp>
        <p:nvSpPr>
          <p:cNvPr id="1323" name="Google Shape;1323;p189"/>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Activation</a:t>
            </a:r>
            <a:br>
              <a:rPr lang="en-US"/>
            </a:br>
            <a:r>
              <a:rPr lang="en-US"/>
              <a:t>La course au AHA Moment</a:t>
            </a:r>
            <a:endParaRPr/>
          </a:p>
        </p:txBody>
      </p:sp>
      <p:sp>
        <p:nvSpPr>
          <p:cNvPr id="1324" name="Google Shape;1324;p189"/>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9"/>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331" name="Google Shape;1331;p190"/>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332" name="Google Shape;1332;p190"/>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lang="en-US"/>
              <a:t>Comment optimiser la phase de découverte et de prise en main du produit (= onboarding)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Il faut tout faire pour que le client comprenne la core value du produit lors de la phase de l'onboarding pour assurer/améliorer la phase d'adoption du produit.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t>Nous n'avons qu'une seule chance de faire une bonne première impression.</a:t>
            </a:r>
            <a:endParaRPr b="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En moyenne, un utilisateur met entre 3 et 10 secondes pour juger de l'utilité d'un produit, c'est pourquoi la phase d'onboarding est SI importante.</a:t>
            </a:r>
            <a:endParaRPr/>
          </a:p>
        </p:txBody>
      </p:sp>
      <p:sp>
        <p:nvSpPr>
          <p:cNvPr id="1333" name="Google Shape;1333;p190"/>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ACTIVATION : PREMIÈRE IMPRESSION</a:t>
            </a:r>
            <a:endParaRPr/>
          </a:p>
        </p:txBody>
      </p:sp>
      <p:sp>
        <p:nvSpPr>
          <p:cNvPr id="1334" name="Google Shape;1334;p190"/>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La première impression</a:t>
            </a:r>
            <a:endParaRPr/>
          </a:p>
        </p:txBody>
      </p:sp>
      <p:sp>
        <p:nvSpPr>
          <p:cNvPr id="1335" name="Google Shape;1335;p190"/>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0"/>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9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342" name="Google Shape;1342;p191"/>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343" name="Google Shape;1343;p191"/>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355600" lvl="0" marL="457200" rtl="0" algn="l">
              <a:lnSpc>
                <a:spcPct val="115000"/>
              </a:lnSpc>
              <a:spcBef>
                <a:spcPts val="0"/>
              </a:spcBef>
              <a:spcAft>
                <a:spcPts val="0"/>
              </a:spcAft>
              <a:buSzPts val="2000"/>
              <a:buAutoNum type="arabicPeriod"/>
            </a:pPr>
            <a:r>
              <a:rPr b="1" lang="en-US"/>
              <a:t>Principe de comportement familier ou naturel</a:t>
            </a:r>
            <a:r>
              <a:rPr lang="en-US"/>
              <a:t> : comprendre les comportements déjà existants auprès de nos utilisateurs</a:t>
            </a:r>
            <a:endParaRPr/>
          </a:p>
        </p:txBody>
      </p:sp>
      <p:sp>
        <p:nvSpPr>
          <p:cNvPr id="1344" name="Google Shape;1344;p19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ACTIVATION : ONBOARDING</a:t>
            </a:r>
            <a:endParaRPr/>
          </a:p>
        </p:txBody>
      </p:sp>
      <p:sp>
        <p:nvSpPr>
          <p:cNvPr id="1345" name="Google Shape;1345;p19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Les 4 grands principes de l’onboarding</a:t>
            </a:r>
            <a:endParaRPr/>
          </a:p>
        </p:txBody>
      </p:sp>
      <p:pic>
        <p:nvPicPr>
          <p:cNvPr id="1346" name="Google Shape;1346;p191"/>
          <p:cNvPicPr preferRelativeResize="0"/>
          <p:nvPr/>
        </p:nvPicPr>
        <p:blipFill>
          <a:blip r:embed="rId3">
            <a:alphaModFix/>
          </a:blip>
          <a:stretch>
            <a:fillRect/>
          </a:stretch>
        </p:blipFill>
        <p:spPr>
          <a:xfrm>
            <a:off x="3476224" y="2904462"/>
            <a:ext cx="7209901" cy="2260350"/>
          </a:xfrm>
          <a:prstGeom prst="rect">
            <a:avLst/>
          </a:prstGeom>
          <a:noFill/>
          <a:ln>
            <a:noFill/>
          </a:ln>
        </p:spPr>
      </p:pic>
      <p:pic>
        <p:nvPicPr>
          <p:cNvPr id="1347" name="Google Shape;1347;p191"/>
          <p:cNvPicPr preferRelativeResize="0"/>
          <p:nvPr/>
        </p:nvPicPr>
        <p:blipFill>
          <a:blip r:embed="rId4">
            <a:alphaModFix/>
          </a:blip>
          <a:stretch>
            <a:fillRect/>
          </a:stretch>
        </p:blipFill>
        <p:spPr>
          <a:xfrm>
            <a:off x="1102474" y="3477009"/>
            <a:ext cx="1478477" cy="924074"/>
          </a:xfrm>
          <a:prstGeom prst="rect">
            <a:avLst/>
          </a:prstGeom>
          <a:noFill/>
          <a:ln>
            <a:noFill/>
          </a:ln>
        </p:spPr>
      </p:pic>
      <p:sp>
        <p:nvSpPr>
          <p:cNvPr id="1348" name="Google Shape;1348;p191"/>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91"/>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9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355" name="Google Shape;1355;p192"/>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356" name="Google Shape;1356;p192"/>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ACTIVATION : ONBOARDING</a:t>
            </a:r>
            <a:endParaRPr/>
          </a:p>
        </p:txBody>
      </p:sp>
      <p:sp>
        <p:nvSpPr>
          <p:cNvPr id="1357" name="Google Shape;1357;p192"/>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La première impression</a:t>
            </a:r>
            <a:endParaRPr/>
          </a:p>
        </p:txBody>
      </p:sp>
      <p:pic>
        <p:nvPicPr>
          <p:cNvPr id="1358" name="Google Shape;1358;p192"/>
          <p:cNvPicPr preferRelativeResize="0"/>
          <p:nvPr/>
        </p:nvPicPr>
        <p:blipFill>
          <a:blip r:embed="rId3">
            <a:alphaModFix/>
          </a:blip>
          <a:stretch>
            <a:fillRect/>
          </a:stretch>
        </p:blipFill>
        <p:spPr>
          <a:xfrm>
            <a:off x="3157552" y="2751575"/>
            <a:ext cx="7813576" cy="2161725"/>
          </a:xfrm>
          <a:prstGeom prst="rect">
            <a:avLst/>
          </a:prstGeom>
          <a:noFill/>
          <a:ln>
            <a:noFill/>
          </a:ln>
        </p:spPr>
      </p:pic>
      <p:pic>
        <p:nvPicPr>
          <p:cNvPr id="1359" name="Google Shape;1359;p192"/>
          <p:cNvPicPr preferRelativeResize="0"/>
          <p:nvPr/>
        </p:nvPicPr>
        <p:blipFill>
          <a:blip r:embed="rId4">
            <a:alphaModFix/>
          </a:blip>
          <a:stretch>
            <a:fillRect/>
          </a:stretch>
        </p:blipFill>
        <p:spPr>
          <a:xfrm>
            <a:off x="1102474" y="3477009"/>
            <a:ext cx="1478477" cy="924074"/>
          </a:xfrm>
          <a:prstGeom prst="rect">
            <a:avLst/>
          </a:prstGeom>
          <a:noFill/>
          <a:ln>
            <a:noFill/>
          </a:ln>
        </p:spPr>
      </p:pic>
      <p:sp>
        <p:nvSpPr>
          <p:cNvPr id="1360" name="Google Shape;1360;p192"/>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92"/>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9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367" name="Google Shape;1367;p193"/>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368" name="Google Shape;1368;p193"/>
          <p:cNvSpPr txBox="1"/>
          <p:nvPr>
            <p:ph idx="1" type="body"/>
          </p:nvPr>
        </p:nvSpPr>
        <p:spPr>
          <a:xfrm>
            <a:off x="561975" y="1917950"/>
            <a:ext cx="41646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a:t>2. Principe de progression : </a:t>
            </a:r>
            <a:r>
              <a:rPr lang="en-US"/>
              <a:t>amener les users à comprendre progressivement la core value du produit.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Important : il faut montrer progressivement ce que l’on peut faire avec le produit.</a:t>
            </a:r>
            <a:endParaRPr/>
          </a:p>
        </p:txBody>
      </p:sp>
      <p:sp>
        <p:nvSpPr>
          <p:cNvPr id="1369" name="Google Shape;1369;p193"/>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ACTIVATION : ONBOARDING</a:t>
            </a:r>
            <a:endParaRPr/>
          </a:p>
        </p:txBody>
      </p:sp>
      <p:sp>
        <p:nvSpPr>
          <p:cNvPr id="1370" name="Google Shape;1370;p193"/>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Les 4 grands principes de l’onboarding</a:t>
            </a:r>
            <a:endParaRPr/>
          </a:p>
        </p:txBody>
      </p:sp>
      <p:pic>
        <p:nvPicPr>
          <p:cNvPr id="1371" name="Google Shape;1371;p193"/>
          <p:cNvPicPr preferRelativeResize="0"/>
          <p:nvPr/>
        </p:nvPicPr>
        <p:blipFill>
          <a:blip r:embed="rId3">
            <a:alphaModFix/>
          </a:blip>
          <a:stretch>
            <a:fillRect/>
          </a:stretch>
        </p:blipFill>
        <p:spPr>
          <a:xfrm>
            <a:off x="6007275" y="1754674"/>
            <a:ext cx="5290324" cy="4368749"/>
          </a:xfrm>
          <a:prstGeom prst="rect">
            <a:avLst/>
          </a:prstGeom>
          <a:noFill/>
          <a:ln>
            <a:noFill/>
          </a:ln>
        </p:spPr>
      </p:pic>
      <p:sp>
        <p:nvSpPr>
          <p:cNvPr id="1372" name="Google Shape;1372;p193"/>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3"/>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9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379" name="Google Shape;1379;p194"/>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380" name="Google Shape;1380;p194"/>
          <p:cNvSpPr txBox="1"/>
          <p:nvPr>
            <p:ph idx="1" type="body"/>
          </p:nvPr>
        </p:nvSpPr>
        <p:spPr>
          <a:xfrm>
            <a:off x="561975" y="1917950"/>
            <a:ext cx="53667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a:t>3. Principe de l’action : </a:t>
            </a:r>
            <a:r>
              <a:rPr lang="en-US"/>
              <a:t>faire faire au user une action qui va lui permettre de comprendre la core value - plutôt que lui expliquer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t>4. Principe d'équilibre entre demande d'information &amp; friction : </a:t>
            </a:r>
            <a:r>
              <a:rPr lang="en-US"/>
              <a:t>trouver un juste équilibre entre les demandes au user qui vont être indispensables et les points de friction. </a:t>
            </a:r>
            <a:endParaRPr/>
          </a:p>
          <a:p>
            <a:pPr indent="0" lvl="0" marL="0" rtl="0" algn="l">
              <a:lnSpc>
                <a:spcPct val="115000"/>
              </a:lnSpc>
              <a:spcBef>
                <a:spcPts val="0"/>
              </a:spcBef>
              <a:spcAft>
                <a:spcPts val="0"/>
              </a:spcAft>
              <a:buNone/>
            </a:pPr>
            <a:r>
              <a:rPr lang="en-US"/>
              <a:t>Ex : N26.</a:t>
            </a:r>
            <a:endParaRPr/>
          </a:p>
        </p:txBody>
      </p:sp>
      <p:sp>
        <p:nvSpPr>
          <p:cNvPr id="1381" name="Google Shape;1381;p194"/>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ACTIVATION : ONBOARDING</a:t>
            </a:r>
            <a:endParaRPr/>
          </a:p>
        </p:txBody>
      </p:sp>
      <p:sp>
        <p:nvSpPr>
          <p:cNvPr id="1382" name="Google Shape;1382;p194"/>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Les 4 grands principes de l’onboarding</a:t>
            </a:r>
            <a:endParaRPr/>
          </a:p>
        </p:txBody>
      </p:sp>
      <p:pic>
        <p:nvPicPr>
          <p:cNvPr id="1383" name="Google Shape;1383;p194"/>
          <p:cNvPicPr preferRelativeResize="0"/>
          <p:nvPr/>
        </p:nvPicPr>
        <p:blipFill>
          <a:blip r:embed="rId3">
            <a:alphaModFix/>
          </a:blip>
          <a:stretch>
            <a:fillRect/>
          </a:stretch>
        </p:blipFill>
        <p:spPr>
          <a:xfrm>
            <a:off x="7615063" y="3500071"/>
            <a:ext cx="3080325" cy="2088975"/>
          </a:xfrm>
          <a:prstGeom prst="rect">
            <a:avLst/>
          </a:prstGeom>
          <a:noFill/>
          <a:ln>
            <a:noFill/>
          </a:ln>
        </p:spPr>
      </p:pic>
      <p:sp>
        <p:nvSpPr>
          <p:cNvPr id="1384" name="Google Shape;1384;p194"/>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4"/>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9" name="Shape 1389"/>
        <p:cNvGrpSpPr/>
        <p:nvPr/>
      </p:nvGrpSpPr>
      <p:grpSpPr>
        <a:xfrm>
          <a:off x="0" y="0"/>
          <a:ext cx="0" cy="0"/>
          <a:chOff x="0" y="0"/>
          <a:chExt cx="0" cy="0"/>
        </a:xfrm>
      </p:grpSpPr>
      <p:sp>
        <p:nvSpPr>
          <p:cNvPr id="1390" name="Google Shape;1390;p195"/>
          <p:cNvSpPr txBox="1"/>
          <p:nvPr>
            <p:ph type="title"/>
          </p:nvPr>
        </p:nvSpPr>
        <p:spPr>
          <a:xfrm>
            <a:off x="457200" y="548650"/>
            <a:ext cx="10969800" cy="12561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lang="en-US">
                <a:solidFill>
                  <a:schemeClr val="dk1"/>
                </a:solidFill>
              </a:rPr>
              <a:t>Activation</a:t>
            </a:r>
            <a:br>
              <a:rPr lang="en-US">
                <a:solidFill>
                  <a:schemeClr val="dk1"/>
                </a:solidFill>
              </a:rPr>
            </a:br>
            <a:r>
              <a:rPr lang="en-US">
                <a:solidFill>
                  <a:schemeClr val="accent2"/>
                </a:solidFill>
              </a:rPr>
              <a:t>KPIs à mesurer</a:t>
            </a:r>
            <a:endParaRPr>
              <a:solidFill>
                <a:schemeClr val="accent2"/>
              </a:solidFill>
            </a:endParaRPr>
          </a:p>
        </p:txBody>
      </p:sp>
      <p:sp>
        <p:nvSpPr>
          <p:cNvPr id="1391" name="Google Shape;1391;p19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392" name="Google Shape;1392;p195"/>
          <p:cNvSpPr txBox="1"/>
          <p:nvPr/>
        </p:nvSpPr>
        <p:spPr>
          <a:xfrm>
            <a:off x="6147851" y="2564550"/>
            <a:ext cx="40551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Activation rate over months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AHA moment %</a:t>
            </a:r>
            <a:endParaRPr sz="2400">
              <a:solidFill>
                <a:schemeClr val="dk1"/>
              </a:solidFill>
              <a:latin typeface="Avenir Next For Intuit"/>
              <a:ea typeface="Avenir Next For Intuit"/>
              <a:cs typeface="Avenir Next For Intuit"/>
              <a:sym typeface="Avenir Next For Intuit"/>
            </a:endParaRPr>
          </a:p>
        </p:txBody>
      </p:sp>
      <p:sp>
        <p:nvSpPr>
          <p:cNvPr id="1393" name="Google Shape;1393;p195"/>
          <p:cNvSpPr txBox="1"/>
          <p:nvPr/>
        </p:nvSpPr>
        <p:spPr>
          <a:xfrm>
            <a:off x="457200" y="2601678"/>
            <a:ext cx="40551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Time to value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Top feature usage</a:t>
            </a:r>
            <a:endParaRPr sz="2400">
              <a:solidFill>
                <a:schemeClr val="dk1"/>
              </a:solidFill>
              <a:latin typeface="Avenir Next For Intuit"/>
              <a:ea typeface="Avenir Next For Intuit"/>
              <a:cs typeface="Avenir Next For Intuit"/>
              <a:sym typeface="Avenir Next For Intuit"/>
            </a:endParaRPr>
          </a:p>
        </p:txBody>
      </p:sp>
      <p:cxnSp>
        <p:nvCxnSpPr>
          <p:cNvPr id="1394" name="Google Shape;1394;p195"/>
          <p:cNvCxnSpPr/>
          <p:nvPr/>
        </p:nvCxnSpPr>
        <p:spPr>
          <a:xfrm>
            <a:off x="4768300" y="2572128"/>
            <a:ext cx="0" cy="1462800"/>
          </a:xfrm>
          <a:prstGeom prst="straightConnector1">
            <a:avLst/>
          </a:prstGeom>
          <a:noFill/>
          <a:ln cap="flat" cmpd="sng" w="19050">
            <a:solidFill>
              <a:schemeClr val="dk1"/>
            </a:solidFill>
            <a:prstDash val="solid"/>
            <a:round/>
            <a:headEnd len="med" w="med" type="none"/>
            <a:tailEnd len="med" w="med" type="none"/>
          </a:ln>
        </p:spPr>
      </p:cxnSp>
      <p:sp>
        <p:nvSpPr>
          <p:cNvPr id="1395" name="Google Shape;1395;p195"/>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5"/>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2</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96"/>
          <p:cNvSpPr txBox="1"/>
          <p:nvPr>
            <p:ph idx="1" type="body"/>
          </p:nvPr>
        </p:nvSpPr>
        <p:spPr>
          <a:xfrm>
            <a:off x="457200" y="2241675"/>
            <a:ext cx="11103900" cy="43068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 La rétention signifie que les clients </a:t>
            </a:r>
            <a:r>
              <a:rPr b="1" lang="en-US"/>
              <a:t>utilisent régulièrement un produit/service et restent abonnés</a:t>
            </a:r>
            <a:br>
              <a:rPr b="1" lang="en-US"/>
            </a:br>
            <a:r>
              <a:rPr lang="en-US"/>
              <a:t>👉 Il est </a:t>
            </a:r>
            <a:r>
              <a:rPr b="1" lang="en-US"/>
              <a:t>5 fois coûteux d’acquérir de nouveaux clients que de garder des clients existants</a:t>
            </a:r>
            <a:r>
              <a:rPr lang="en-US"/>
              <a:t>.</a:t>
            </a:r>
            <a:br>
              <a:rPr lang="en-US"/>
            </a:br>
            <a:r>
              <a:rPr lang="en-US"/>
              <a:t>👉 Pour augmenter la rétention, il faut a</a:t>
            </a:r>
            <a:r>
              <a:rPr b="1" lang="en-US"/>
              <a:t>ugmenter les avantages et renforcer la Value Proposition</a:t>
            </a:r>
            <a:r>
              <a:rPr lang="en-US"/>
              <a:t> (≠ fonctionnalités)</a:t>
            </a:r>
            <a:endParaRPr/>
          </a:p>
          <a:p>
            <a:pPr indent="0" lvl="0" marL="0" rtl="0" algn="l">
              <a:lnSpc>
                <a:spcPct val="115000"/>
              </a:lnSpc>
              <a:spcBef>
                <a:spcPts val="1800"/>
              </a:spcBef>
              <a:spcAft>
                <a:spcPts val="0"/>
              </a:spcAft>
              <a:buClr>
                <a:schemeClr val="accent6"/>
              </a:buClr>
              <a:buSzPts val="1100"/>
              <a:buFont typeface="Arial"/>
              <a:buNone/>
            </a:pPr>
            <a:br>
              <a:rPr lang="en-US"/>
            </a:br>
            <a:r>
              <a:rPr b="1" lang="en-US">
                <a:solidFill>
                  <a:schemeClr val="accent2"/>
                </a:solidFill>
              </a:rPr>
              <a:t>Comment réduire le churn (= attrition) ?</a:t>
            </a:r>
            <a:endParaRPr b="1">
              <a:solidFill>
                <a:schemeClr val="accent2"/>
              </a:solidFill>
            </a:endParaRPr>
          </a:p>
          <a:p>
            <a:pPr indent="-355600" lvl="0" marL="457200" rtl="0" algn="l">
              <a:lnSpc>
                <a:spcPct val="115000"/>
              </a:lnSpc>
              <a:spcBef>
                <a:spcPts val="1800"/>
              </a:spcBef>
              <a:spcAft>
                <a:spcPts val="0"/>
              </a:spcAft>
              <a:buClr>
                <a:schemeClr val="accent2"/>
              </a:buClr>
              <a:buSzPts val="2000"/>
              <a:buChar char="●"/>
            </a:pPr>
            <a:r>
              <a:rPr lang="en-US"/>
              <a:t>Pousser l’utilisation du produit</a:t>
            </a:r>
            <a:endParaRPr/>
          </a:p>
          <a:p>
            <a:pPr indent="-355600" lvl="0" marL="457200" rtl="0" algn="l">
              <a:lnSpc>
                <a:spcPct val="115000"/>
              </a:lnSpc>
              <a:spcBef>
                <a:spcPts val="0"/>
              </a:spcBef>
              <a:spcAft>
                <a:spcPts val="0"/>
              </a:spcAft>
              <a:buClr>
                <a:schemeClr val="accent2"/>
              </a:buClr>
              <a:buSzPts val="2000"/>
              <a:buChar char="●"/>
            </a:pPr>
            <a:r>
              <a:rPr lang="en-US"/>
              <a:t>Monitorer les baisses de log-in</a:t>
            </a:r>
            <a:endParaRPr/>
          </a:p>
          <a:p>
            <a:pPr indent="-355600" lvl="0" marL="457200" rtl="0" algn="l">
              <a:lnSpc>
                <a:spcPct val="115000"/>
              </a:lnSpc>
              <a:spcBef>
                <a:spcPts val="0"/>
              </a:spcBef>
              <a:spcAft>
                <a:spcPts val="0"/>
              </a:spcAft>
              <a:buClr>
                <a:schemeClr val="accent2"/>
              </a:buClr>
              <a:buSzPts val="2000"/>
              <a:buChar char="●"/>
            </a:pPr>
            <a:r>
              <a:rPr lang="en-US"/>
              <a:t>Augmenter la satisfaction client (NPS)</a:t>
            </a:r>
            <a:endParaRPr/>
          </a:p>
        </p:txBody>
      </p:sp>
      <p:sp>
        <p:nvSpPr>
          <p:cNvPr id="1402" name="Google Shape;1402;p19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03" name="Google Shape;1403;p196"/>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Rétention</a:t>
            </a:r>
            <a:br>
              <a:rPr lang="en-US"/>
            </a:br>
            <a:r>
              <a:rPr lang="en-US"/>
              <a:t>Convertir ses clients en clients fidèles</a:t>
            </a:r>
            <a:endParaRPr/>
          </a:p>
        </p:txBody>
      </p:sp>
      <p:sp>
        <p:nvSpPr>
          <p:cNvPr id="1404" name="Google Shape;1404;p196"/>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6"/>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9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11" name="Google Shape;1411;p197"/>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
        <p:nvSpPr>
          <p:cNvPr id="1412" name="Google Shape;1412;p197"/>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pic>
        <p:nvPicPr>
          <p:cNvPr id="1413" name="Google Shape;1413;p197"/>
          <p:cNvPicPr preferRelativeResize="0"/>
          <p:nvPr/>
        </p:nvPicPr>
        <p:blipFill rotWithShape="1">
          <a:blip r:embed="rId3">
            <a:alphaModFix/>
          </a:blip>
          <a:srcRect b="0" l="0" r="0" t="7424"/>
          <a:stretch/>
        </p:blipFill>
        <p:spPr>
          <a:xfrm>
            <a:off x="1057038" y="1514299"/>
            <a:ext cx="8704925" cy="4029475"/>
          </a:xfrm>
          <a:prstGeom prst="rect">
            <a:avLst/>
          </a:prstGeom>
          <a:noFill/>
          <a:ln>
            <a:noFill/>
          </a:ln>
          <a:effectLst>
            <a:outerShdw blurRad="57150" rotWithShape="0" algn="bl" dir="5400000" dist="19050">
              <a:srgbClr val="000000">
                <a:alpha val="20000"/>
              </a:srgbClr>
            </a:outerShdw>
          </a:effectLst>
        </p:spPr>
      </p:pic>
      <p:pic>
        <p:nvPicPr>
          <p:cNvPr id="1414" name="Google Shape;1414;p197"/>
          <p:cNvPicPr preferRelativeResize="0"/>
          <p:nvPr/>
        </p:nvPicPr>
        <p:blipFill>
          <a:blip r:embed="rId4">
            <a:alphaModFix/>
          </a:blip>
          <a:stretch>
            <a:fillRect/>
          </a:stretch>
        </p:blipFill>
        <p:spPr>
          <a:xfrm>
            <a:off x="10093611" y="3339178"/>
            <a:ext cx="1018850" cy="1138734"/>
          </a:xfrm>
          <a:prstGeom prst="rect">
            <a:avLst/>
          </a:prstGeom>
          <a:noFill/>
          <a:ln>
            <a:noFill/>
          </a:ln>
        </p:spPr>
      </p:pic>
      <p:sp>
        <p:nvSpPr>
          <p:cNvPr id="1415" name="Google Shape;1415;p197"/>
          <p:cNvSpPr txBox="1"/>
          <p:nvPr/>
        </p:nvSpPr>
        <p:spPr>
          <a:xfrm>
            <a:off x="5039263" y="5636733"/>
            <a:ext cx="1854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800"/>
              </a:spcBef>
              <a:spcAft>
                <a:spcPts val="0"/>
              </a:spcAft>
              <a:buNone/>
            </a:pPr>
            <a:r>
              <a:rPr lang="en-US">
                <a:solidFill>
                  <a:schemeClr val="lt1"/>
                </a:solidFill>
                <a:latin typeface="Avenir Next For Intuit"/>
                <a:ea typeface="Avenir Next For Intuit"/>
                <a:cs typeface="Avenir Next For Intuit"/>
                <a:sym typeface="Avenir Next For Intuit"/>
              </a:rPr>
              <a:t>Source : MixPanel</a:t>
            </a:r>
            <a:endParaRPr>
              <a:solidFill>
                <a:schemeClr val="lt1"/>
              </a:solidFill>
              <a:latin typeface="Avenir Next For Intuit"/>
              <a:ea typeface="Avenir Next For Intuit"/>
              <a:cs typeface="Avenir Next For Intuit"/>
              <a:sym typeface="Avenir Next For Intuit"/>
            </a:endParaRPr>
          </a:p>
        </p:txBody>
      </p:sp>
      <p:sp>
        <p:nvSpPr>
          <p:cNvPr id="1416" name="Google Shape;1416;p197"/>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7"/>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3"/>
          <p:cNvSpPr txBox="1"/>
          <p:nvPr>
            <p:ph type="title"/>
          </p:nvPr>
        </p:nvSpPr>
        <p:spPr>
          <a:xfrm>
            <a:off x="4697550" y="1777350"/>
            <a:ext cx="7265700" cy="3303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SzPts val="990"/>
              <a:buNone/>
            </a:pPr>
            <a:r>
              <a:rPr lang="en-US" sz="5100"/>
              <a:t>Le déroulé </a:t>
            </a:r>
            <a:br>
              <a:rPr lang="en-US" sz="5100"/>
            </a:br>
            <a:r>
              <a:rPr lang="en-US" sz="5100"/>
              <a:t>de la semaine 🤓</a:t>
            </a:r>
            <a:endParaRPr sz="5100"/>
          </a:p>
        </p:txBody>
      </p:sp>
      <p:sp>
        <p:nvSpPr>
          <p:cNvPr id="962" name="Google Shape;962;p153"/>
          <p:cNvSpPr/>
          <p:nvPr/>
        </p:nvSpPr>
        <p:spPr>
          <a:xfrm flipH="1">
            <a:off x="-2103300" y="-47550"/>
            <a:ext cx="6980100" cy="6953100"/>
          </a:xfrm>
          <a:prstGeom prst="parallelogram">
            <a:avLst>
              <a:gd fmla="val 3006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3"/>
          <p:cNvSpPr txBox="1"/>
          <p:nvPr/>
        </p:nvSpPr>
        <p:spPr>
          <a:xfrm>
            <a:off x="1782275" y="2773650"/>
            <a:ext cx="3000000" cy="13107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7700">
                <a:solidFill>
                  <a:schemeClr val="accent2"/>
                </a:solidFill>
                <a:latin typeface="AvenirNext forINTUIT W05 Demi"/>
                <a:ea typeface="AvenirNext forINTUIT W05 Demi"/>
                <a:cs typeface="AvenirNext forINTUIT W05 Demi"/>
                <a:sym typeface="AvenirNext forINTUIT W05 Demi"/>
              </a:rPr>
              <a:t>2</a:t>
            </a:r>
            <a:r>
              <a:rPr b="1" lang="en-US" sz="7700">
                <a:solidFill>
                  <a:schemeClr val="accent2"/>
                </a:solidFill>
                <a:latin typeface="AvenirNext forINTUIT W05 Demi"/>
                <a:ea typeface="AvenirNext forINTUIT W05 Demi"/>
                <a:cs typeface="AvenirNext forINTUIT W05 Demi"/>
                <a:sym typeface="AvenirNext forINTUIT W05 Demi"/>
              </a:rPr>
              <a:t>. </a:t>
            </a:r>
            <a:endParaRPr sz="4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9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23" name="Google Shape;1423;p198"/>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24" name="Google Shape;1424;p198"/>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
        <p:nvSpPr>
          <p:cNvPr id="1425" name="Google Shape;1425;p198"/>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426" name="Google Shape;1426;p198"/>
          <p:cNvPicPr preferRelativeResize="0"/>
          <p:nvPr/>
        </p:nvPicPr>
        <p:blipFill rotWithShape="1">
          <a:blip r:embed="rId3">
            <a:alphaModFix/>
          </a:blip>
          <a:srcRect b="0" l="15314" r="54590" t="0"/>
          <a:stretch/>
        </p:blipFill>
        <p:spPr>
          <a:xfrm>
            <a:off x="520425" y="1896700"/>
            <a:ext cx="2171199" cy="2012250"/>
          </a:xfrm>
          <a:prstGeom prst="rect">
            <a:avLst/>
          </a:prstGeom>
          <a:noFill/>
          <a:ln>
            <a:noFill/>
          </a:ln>
        </p:spPr>
      </p:pic>
      <p:pic>
        <p:nvPicPr>
          <p:cNvPr id="1427" name="Google Shape;1427;p198"/>
          <p:cNvPicPr preferRelativeResize="0"/>
          <p:nvPr/>
        </p:nvPicPr>
        <p:blipFill>
          <a:blip r:embed="rId4">
            <a:alphaModFix/>
          </a:blip>
          <a:stretch>
            <a:fillRect/>
          </a:stretch>
        </p:blipFill>
        <p:spPr>
          <a:xfrm>
            <a:off x="3178025" y="1896700"/>
            <a:ext cx="7137899" cy="4309549"/>
          </a:xfrm>
          <a:prstGeom prst="rect">
            <a:avLst/>
          </a:prstGeom>
          <a:noFill/>
          <a:ln>
            <a:noFill/>
          </a:ln>
        </p:spPr>
      </p:pic>
      <p:pic>
        <p:nvPicPr>
          <p:cNvPr id="1428" name="Google Shape;1428;p198"/>
          <p:cNvPicPr preferRelativeResize="0"/>
          <p:nvPr/>
        </p:nvPicPr>
        <p:blipFill rotWithShape="1">
          <a:blip r:embed="rId3">
            <a:alphaModFix/>
          </a:blip>
          <a:srcRect b="0" l="53465" r="16440" t="0"/>
          <a:stretch/>
        </p:blipFill>
        <p:spPr>
          <a:xfrm>
            <a:off x="457200" y="4038225"/>
            <a:ext cx="2171199" cy="2012250"/>
          </a:xfrm>
          <a:prstGeom prst="rect">
            <a:avLst/>
          </a:prstGeom>
          <a:noFill/>
          <a:ln>
            <a:noFill/>
          </a:ln>
        </p:spPr>
      </p:pic>
      <p:sp>
        <p:nvSpPr>
          <p:cNvPr id="1429" name="Google Shape;1429;p198"/>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8"/>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9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36" name="Google Shape;1436;p199"/>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37" name="Google Shape;1437;p199"/>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a:t>
            </a:r>
            <a:r>
              <a:rPr lang="en-US"/>
              <a:t>ETENTION IS KING</a:t>
            </a:r>
            <a:endParaRPr/>
          </a:p>
        </p:txBody>
      </p:sp>
      <p:sp>
        <p:nvSpPr>
          <p:cNvPr id="1438" name="Google Shape;1438;p199"/>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439" name="Google Shape;1439;p199"/>
          <p:cNvPicPr preferRelativeResize="0"/>
          <p:nvPr/>
        </p:nvPicPr>
        <p:blipFill rotWithShape="1">
          <a:blip r:embed="rId3">
            <a:alphaModFix/>
          </a:blip>
          <a:srcRect b="0" l="15314" r="54590" t="0"/>
          <a:stretch/>
        </p:blipFill>
        <p:spPr>
          <a:xfrm>
            <a:off x="520425" y="1896700"/>
            <a:ext cx="2171199" cy="2012250"/>
          </a:xfrm>
          <a:prstGeom prst="rect">
            <a:avLst/>
          </a:prstGeom>
          <a:noFill/>
          <a:ln>
            <a:noFill/>
          </a:ln>
        </p:spPr>
      </p:pic>
      <p:pic>
        <p:nvPicPr>
          <p:cNvPr id="1440" name="Google Shape;1440;p199"/>
          <p:cNvPicPr preferRelativeResize="0"/>
          <p:nvPr/>
        </p:nvPicPr>
        <p:blipFill rotWithShape="1">
          <a:blip r:embed="rId3">
            <a:alphaModFix/>
          </a:blip>
          <a:srcRect b="0" l="53465" r="16440" t="0"/>
          <a:stretch/>
        </p:blipFill>
        <p:spPr>
          <a:xfrm>
            <a:off x="457200" y="4038225"/>
            <a:ext cx="2171199" cy="2012250"/>
          </a:xfrm>
          <a:prstGeom prst="rect">
            <a:avLst/>
          </a:prstGeom>
          <a:noFill/>
          <a:ln>
            <a:noFill/>
          </a:ln>
        </p:spPr>
      </p:pic>
      <p:sp>
        <p:nvSpPr>
          <p:cNvPr id="1441" name="Google Shape;1441;p199"/>
          <p:cNvSpPr txBox="1"/>
          <p:nvPr/>
        </p:nvSpPr>
        <p:spPr>
          <a:xfrm>
            <a:off x="3142025" y="2296900"/>
            <a:ext cx="8264700" cy="3678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180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Les entreprises A et B </a:t>
            </a:r>
            <a:r>
              <a:rPr b="1" lang="en-US" sz="2000">
                <a:solidFill>
                  <a:schemeClr val="lt1"/>
                </a:solidFill>
                <a:latin typeface="Avenir Next For Intuit"/>
                <a:ea typeface="Avenir Next For Intuit"/>
                <a:cs typeface="Avenir Next For Intuit"/>
                <a:sym typeface="Avenir Next For Intuit"/>
              </a:rPr>
              <a:t>acquièrent 10 000 utilisateurs·trices par mois à partir de Janvier 2023</a:t>
            </a:r>
            <a:endParaRPr b="1" sz="2000">
              <a:solidFill>
                <a:schemeClr val="lt1"/>
              </a:solidFill>
              <a:latin typeface="Avenir Next For Intuit"/>
              <a:ea typeface="Avenir Next For Intuit"/>
              <a:cs typeface="Avenir Next For Intuit"/>
              <a:sym typeface="Avenir Next For Intuit"/>
            </a:endParaRPr>
          </a:p>
          <a:p>
            <a:pPr indent="-355600" lvl="0" marL="457200" marR="0" rtl="0" algn="l">
              <a:lnSpc>
                <a:spcPct val="115000"/>
              </a:lnSpc>
              <a:spcBef>
                <a:spcPts val="0"/>
              </a:spcBef>
              <a:spcAft>
                <a:spcPts val="0"/>
              </a:spcAft>
              <a:buClr>
                <a:schemeClr val="lt1"/>
              </a:buClr>
              <a:buSzPts val="2000"/>
              <a:buFont typeface="Avenir Next For Intuit"/>
              <a:buChar char="-"/>
            </a:pPr>
            <a:r>
              <a:rPr b="1" lang="en-US" sz="2000">
                <a:solidFill>
                  <a:schemeClr val="lt1"/>
                </a:solidFill>
                <a:latin typeface="Avenir Next For Intuit"/>
                <a:ea typeface="Avenir Next For Intuit"/>
                <a:cs typeface="Avenir Next For Intuit"/>
                <a:sym typeface="Avenir Next For Intuit"/>
              </a:rPr>
              <a:t>L’entreprise B a une rétention qui semblent se stabiliser à 40% </a:t>
            </a:r>
            <a:endParaRPr sz="2000">
              <a:solidFill>
                <a:schemeClr val="lt1"/>
              </a:solidFill>
              <a:latin typeface="Avenir Next For Intuit"/>
              <a:ea typeface="Avenir Next For Intuit"/>
              <a:cs typeface="Avenir Next For Intuit"/>
              <a:sym typeface="Avenir Next For Intuit"/>
            </a:endParaRPr>
          </a:p>
          <a:p>
            <a:pPr indent="-355600" lvl="0" marL="457200" marR="0" rtl="0" algn="l">
              <a:lnSpc>
                <a:spcPct val="115000"/>
              </a:lnSpc>
              <a:spcBef>
                <a:spcPts val="0"/>
              </a:spcBef>
              <a:spcAft>
                <a:spcPts val="0"/>
              </a:spcAft>
              <a:buClr>
                <a:schemeClr val="lt1"/>
              </a:buClr>
              <a:buSzPts val="2000"/>
              <a:buFont typeface="Avenir Next For Intuit"/>
              <a:buChar char="-"/>
            </a:pPr>
            <a:r>
              <a:rPr b="1" lang="en-US" sz="2000">
                <a:solidFill>
                  <a:schemeClr val="lt1"/>
                </a:solidFill>
                <a:latin typeface="Avenir Next For Intuit"/>
                <a:ea typeface="Avenir Next For Intuit"/>
                <a:cs typeface="Avenir Next For Intuit"/>
                <a:sym typeface="Avenir Next For Intuit"/>
              </a:rPr>
              <a:t>L’entreprise A voit sa rétention décroitre à raison de 4–5% par mois</a:t>
            </a:r>
            <a:endParaRPr b="1" sz="2000">
              <a:solidFill>
                <a:schemeClr val="lt1"/>
              </a:solidFill>
              <a:latin typeface="Avenir Next For Intuit"/>
              <a:ea typeface="Avenir Next For Intuit"/>
              <a:cs typeface="Avenir Next For Intuit"/>
              <a:sym typeface="Avenir Next For Intuit"/>
            </a:endParaRPr>
          </a:p>
          <a:p>
            <a:pPr indent="-355600" lvl="0" marL="457200" marR="0" rtl="0" algn="l">
              <a:lnSpc>
                <a:spcPct val="115000"/>
              </a:lnSpc>
              <a:spcBef>
                <a:spcPts val="0"/>
              </a:spcBef>
              <a:spcAft>
                <a:spcPts val="0"/>
              </a:spcAft>
              <a:buClr>
                <a:schemeClr val="lt1"/>
              </a:buClr>
              <a:buSzPts val="2000"/>
              <a:buFont typeface="Avenir Next For Intuit"/>
              <a:buChar char="-"/>
            </a:pPr>
            <a:r>
              <a:rPr b="1" lang="en-US" sz="2000">
                <a:solidFill>
                  <a:schemeClr val="lt1"/>
                </a:solidFill>
                <a:latin typeface="Avenir Next For Intuit"/>
                <a:ea typeface="Avenir Next For Intuit"/>
                <a:cs typeface="Avenir Next For Intuit"/>
                <a:sym typeface="Avenir Next For Intuit"/>
              </a:rPr>
              <a:t>Fin 2028, les deux entreprises ont acquis le même nombre de clients·tes (10K * 72 mois = 720K utilisateurs)</a:t>
            </a:r>
            <a:endParaRPr b="1" sz="2000">
              <a:solidFill>
                <a:schemeClr val="lt1"/>
              </a:solidFill>
              <a:latin typeface="Avenir Next For Intuit"/>
              <a:ea typeface="Avenir Next For Intuit"/>
              <a:cs typeface="Avenir Next For Intuit"/>
              <a:sym typeface="Avenir Next For Intuit"/>
            </a:endParaRPr>
          </a:p>
          <a:p>
            <a:pPr indent="-355600" lvl="0" marL="457200" marR="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La rétention est un sujet long-terme — et nécessite une vue d’ensemble plus longue donc étirons la tendance jusqu’à 2028</a:t>
            </a:r>
            <a:endParaRPr sz="2000">
              <a:solidFill>
                <a:schemeClr val="lt1"/>
              </a:solidFill>
              <a:latin typeface="Avenir Next For Intuit"/>
              <a:ea typeface="Avenir Next For Intuit"/>
              <a:cs typeface="Avenir Next For Intuit"/>
              <a:sym typeface="Avenir Next For Intuit"/>
            </a:endParaRPr>
          </a:p>
        </p:txBody>
      </p:sp>
      <p:sp>
        <p:nvSpPr>
          <p:cNvPr id="1442" name="Google Shape;1442;p199"/>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9"/>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0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49" name="Google Shape;1449;p200"/>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50" name="Google Shape;1450;p200"/>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451" name="Google Shape;1451;p200"/>
          <p:cNvPicPr preferRelativeResize="0"/>
          <p:nvPr/>
        </p:nvPicPr>
        <p:blipFill rotWithShape="1">
          <a:blip r:embed="rId3">
            <a:alphaModFix/>
          </a:blip>
          <a:srcRect b="0" l="15314" r="54590" t="0"/>
          <a:stretch/>
        </p:blipFill>
        <p:spPr>
          <a:xfrm>
            <a:off x="520425" y="1896700"/>
            <a:ext cx="2171199" cy="2012250"/>
          </a:xfrm>
          <a:prstGeom prst="rect">
            <a:avLst/>
          </a:prstGeom>
          <a:noFill/>
          <a:ln>
            <a:noFill/>
          </a:ln>
        </p:spPr>
      </p:pic>
      <p:pic>
        <p:nvPicPr>
          <p:cNvPr id="1452" name="Google Shape;1452;p200"/>
          <p:cNvPicPr preferRelativeResize="0"/>
          <p:nvPr/>
        </p:nvPicPr>
        <p:blipFill rotWithShape="1">
          <a:blip r:embed="rId3">
            <a:alphaModFix/>
          </a:blip>
          <a:srcRect b="0" l="53465" r="16440" t="0"/>
          <a:stretch/>
        </p:blipFill>
        <p:spPr>
          <a:xfrm>
            <a:off x="457200" y="4038225"/>
            <a:ext cx="2171199" cy="2012250"/>
          </a:xfrm>
          <a:prstGeom prst="rect">
            <a:avLst/>
          </a:prstGeom>
          <a:noFill/>
          <a:ln>
            <a:noFill/>
          </a:ln>
        </p:spPr>
      </p:pic>
      <p:pic>
        <p:nvPicPr>
          <p:cNvPr id="1453" name="Google Shape;1453;p200"/>
          <p:cNvPicPr preferRelativeResize="0"/>
          <p:nvPr/>
        </p:nvPicPr>
        <p:blipFill>
          <a:blip r:embed="rId4">
            <a:alphaModFix/>
          </a:blip>
          <a:stretch>
            <a:fillRect/>
          </a:stretch>
        </p:blipFill>
        <p:spPr>
          <a:xfrm>
            <a:off x="3190974" y="1896700"/>
            <a:ext cx="7031240" cy="4256299"/>
          </a:xfrm>
          <a:prstGeom prst="rect">
            <a:avLst/>
          </a:prstGeom>
          <a:noFill/>
          <a:ln>
            <a:noFill/>
          </a:ln>
        </p:spPr>
      </p:pic>
      <p:sp>
        <p:nvSpPr>
          <p:cNvPr id="1454" name="Google Shape;1454;p200"/>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0"/>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456" name="Google Shape;1456;p200"/>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0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62" name="Google Shape;1462;p201"/>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63" name="Google Shape;1463;p20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464" name="Google Shape;1464;p201"/>
          <p:cNvPicPr preferRelativeResize="0"/>
          <p:nvPr/>
        </p:nvPicPr>
        <p:blipFill rotWithShape="1">
          <a:blip r:embed="rId3">
            <a:alphaModFix/>
          </a:blip>
          <a:srcRect b="0" l="15314" r="54590" t="0"/>
          <a:stretch/>
        </p:blipFill>
        <p:spPr>
          <a:xfrm>
            <a:off x="520425" y="1896700"/>
            <a:ext cx="2171199" cy="2012250"/>
          </a:xfrm>
          <a:prstGeom prst="rect">
            <a:avLst/>
          </a:prstGeom>
          <a:noFill/>
          <a:ln>
            <a:noFill/>
          </a:ln>
        </p:spPr>
      </p:pic>
      <p:pic>
        <p:nvPicPr>
          <p:cNvPr id="1465" name="Google Shape;1465;p201"/>
          <p:cNvPicPr preferRelativeResize="0"/>
          <p:nvPr/>
        </p:nvPicPr>
        <p:blipFill rotWithShape="1">
          <a:blip r:embed="rId3">
            <a:alphaModFix/>
          </a:blip>
          <a:srcRect b="0" l="53465" r="16440" t="0"/>
          <a:stretch/>
        </p:blipFill>
        <p:spPr>
          <a:xfrm>
            <a:off x="457200" y="4038225"/>
            <a:ext cx="2171199" cy="2012250"/>
          </a:xfrm>
          <a:prstGeom prst="rect">
            <a:avLst/>
          </a:prstGeom>
          <a:noFill/>
          <a:ln>
            <a:noFill/>
          </a:ln>
        </p:spPr>
      </p:pic>
      <p:pic>
        <p:nvPicPr>
          <p:cNvPr id="1466" name="Google Shape;1466;p201"/>
          <p:cNvPicPr preferRelativeResize="0"/>
          <p:nvPr/>
        </p:nvPicPr>
        <p:blipFill>
          <a:blip r:embed="rId4">
            <a:alphaModFix/>
          </a:blip>
          <a:stretch>
            <a:fillRect/>
          </a:stretch>
        </p:blipFill>
        <p:spPr>
          <a:xfrm>
            <a:off x="2778200" y="1896700"/>
            <a:ext cx="8687535" cy="4074625"/>
          </a:xfrm>
          <a:prstGeom prst="rect">
            <a:avLst/>
          </a:prstGeom>
          <a:noFill/>
          <a:ln>
            <a:noFill/>
          </a:ln>
          <a:effectLst>
            <a:outerShdw blurRad="57150" rotWithShape="0" algn="bl" dir="5400000" dist="19050">
              <a:srgbClr val="000000">
                <a:alpha val="20000"/>
              </a:srgbClr>
            </a:outerShdw>
          </a:effectLst>
        </p:spPr>
      </p:pic>
      <p:sp>
        <p:nvSpPr>
          <p:cNvPr id="1467" name="Google Shape;1467;p201"/>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1"/>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469" name="Google Shape;1469;p20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0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75" name="Google Shape;1475;p202"/>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76" name="Google Shape;1476;p202"/>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477" name="Google Shape;1477;p202"/>
          <p:cNvPicPr preferRelativeResize="0"/>
          <p:nvPr/>
        </p:nvPicPr>
        <p:blipFill rotWithShape="1">
          <a:blip r:embed="rId3">
            <a:alphaModFix/>
          </a:blip>
          <a:srcRect b="0" l="15314" r="54590" t="0"/>
          <a:stretch/>
        </p:blipFill>
        <p:spPr>
          <a:xfrm>
            <a:off x="520425" y="1896700"/>
            <a:ext cx="2171199" cy="2012250"/>
          </a:xfrm>
          <a:prstGeom prst="rect">
            <a:avLst/>
          </a:prstGeom>
          <a:noFill/>
          <a:ln>
            <a:noFill/>
          </a:ln>
        </p:spPr>
      </p:pic>
      <p:pic>
        <p:nvPicPr>
          <p:cNvPr id="1478" name="Google Shape;1478;p202"/>
          <p:cNvPicPr preferRelativeResize="0"/>
          <p:nvPr/>
        </p:nvPicPr>
        <p:blipFill rotWithShape="1">
          <a:blip r:embed="rId3">
            <a:alphaModFix/>
          </a:blip>
          <a:srcRect b="0" l="53465" r="16440" t="0"/>
          <a:stretch/>
        </p:blipFill>
        <p:spPr>
          <a:xfrm>
            <a:off x="457200" y="4038225"/>
            <a:ext cx="2171199" cy="2012250"/>
          </a:xfrm>
          <a:prstGeom prst="rect">
            <a:avLst/>
          </a:prstGeom>
          <a:noFill/>
          <a:ln>
            <a:noFill/>
          </a:ln>
        </p:spPr>
      </p:pic>
      <p:pic>
        <p:nvPicPr>
          <p:cNvPr id="1479" name="Google Shape;1479;p202"/>
          <p:cNvPicPr preferRelativeResize="0"/>
          <p:nvPr/>
        </p:nvPicPr>
        <p:blipFill>
          <a:blip r:embed="rId4">
            <a:alphaModFix/>
          </a:blip>
          <a:stretch>
            <a:fillRect/>
          </a:stretch>
        </p:blipFill>
        <p:spPr>
          <a:xfrm>
            <a:off x="2996424" y="1896700"/>
            <a:ext cx="7974711" cy="4063202"/>
          </a:xfrm>
          <a:prstGeom prst="rect">
            <a:avLst/>
          </a:prstGeom>
          <a:noFill/>
          <a:ln>
            <a:noFill/>
          </a:ln>
          <a:effectLst>
            <a:outerShdw blurRad="57150" rotWithShape="0" algn="bl" dir="5400000" dist="19050">
              <a:srgbClr val="000000">
                <a:alpha val="20000"/>
              </a:srgbClr>
            </a:outerShdw>
          </a:effectLst>
        </p:spPr>
      </p:pic>
      <p:sp>
        <p:nvSpPr>
          <p:cNvPr id="1480" name="Google Shape;1480;p202"/>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2"/>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482" name="Google Shape;1482;p202"/>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0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88" name="Google Shape;1488;p203"/>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489" name="Google Shape;1489;p203"/>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b="1" lang="en-US">
                <a:solidFill>
                  <a:srgbClr val="3BD85E"/>
                </a:solidFill>
              </a:rPr>
              <a:t>Conclusion</a:t>
            </a:r>
            <a:br>
              <a:rPr lang="en-US"/>
            </a:br>
            <a:r>
              <a:rPr lang="en-US"/>
              <a:t>Company B a une trajectoire plus saine et génère une croissance durable. </a:t>
            </a:r>
            <a:endParaRPr/>
          </a:p>
          <a:p>
            <a:pPr indent="0" lvl="0" marL="0" rtl="0" algn="l">
              <a:lnSpc>
                <a:spcPct val="115000"/>
              </a:lnSpc>
              <a:spcBef>
                <a:spcPts val="1800"/>
              </a:spcBef>
              <a:spcAft>
                <a:spcPts val="0"/>
              </a:spcAft>
              <a:buNone/>
            </a:pPr>
            <a:br>
              <a:rPr lang="en-US"/>
            </a:br>
            <a:r>
              <a:rPr lang="en-US"/>
              <a:t>Pour compenser une mauvaise rétention, on doit booster l’acquisition mais cela signifie perdre continuellement un grand nombre d’utilisateurs·trices. Une bonne rétention permet d’assurer une croissance durable — c’est la clé pour un business stable et sain. </a:t>
            </a:r>
            <a:endParaRPr/>
          </a:p>
          <a:p>
            <a:pPr indent="0" lvl="0" marL="0" rtl="0" algn="l">
              <a:lnSpc>
                <a:spcPct val="115000"/>
              </a:lnSpc>
              <a:spcBef>
                <a:spcPts val="1800"/>
              </a:spcBef>
              <a:spcAft>
                <a:spcPts val="0"/>
              </a:spcAft>
              <a:buNone/>
            </a:pPr>
            <a:br>
              <a:rPr lang="en-US"/>
            </a:br>
            <a:r>
              <a:rPr b="1" lang="en-US">
                <a:solidFill>
                  <a:schemeClr val="accent2"/>
                </a:solidFill>
              </a:rPr>
              <a:t>Zoom sur les courbes de rétention</a:t>
            </a:r>
            <a:endParaRPr b="1">
              <a:solidFill>
                <a:schemeClr val="accent2"/>
              </a:solidFill>
            </a:endParaRPr>
          </a:p>
          <a:p>
            <a:pPr indent="-355600" lvl="0" marL="457200" rtl="0" algn="l">
              <a:lnSpc>
                <a:spcPct val="115000"/>
              </a:lnSpc>
              <a:spcBef>
                <a:spcPts val="0"/>
              </a:spcBef>
              <a:spcAft>
                <a:spcPts val="0"/>
              </a:spcAft>
              <a:buSzPts val="2000"/>
              <a:buChar char="-"/>
            </a:pPr>
            <a:r>
              <a:rPr b="1" lang="en-US"/>
              <a:t>Temps : </a:t>
            </a:r>
            <a:r>
              <a:rPr lang="en-US"/>
              <a:t>Courbe initiale (1-3 mois) and long terme (12+ mois)</a:t>
            </a:r>
            <a:endParaRPr/>
          </a:p>
          <a:p>
            <a:pPr indent="-355600" lvl="0" marL="457200" rtl="0" algn="l">
              <a:lnSpc>
                <a:spcPct val="115000"/>
              </a:lnSpc>
              <a:spcBef>
                <a:spcPts val="0"/>
              </a:spcBef>
              <a:spcAft>
                <a:spcPts val="0"/>
              </a:spcAft>
              <a:buSzPts val="2000"/>
              <a:buChar char="-"/>
            </a:pPr>
            <a:r>
              <a:rPr b="1" lang="en-US"/>
              <a:t>Inclinaison :</a:t>
            </a:r>
            <a:r>
              <a:rPr lang="en-US"/>
              <a:t> Abrupte/Steep (churn haut) and Basse/Flat (faible churn)</a:t>
            </a:r>
            <a:endParaRPr/>
          </a:p>
        </p:txBody>
      </p:sp>
      <p:sp>
        <p:nvSpPr>
          <p:cNvPr id="1490" name="Google Shape;1490;p203"/>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sp>
        <p:nvSpPr>
          <p:cNvPr id="1491" name="Google Shape;1491;p203"/>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3"/>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493" name="Google Shape;1493;p203"/>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0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499" name="Google Shape;1499;p204"/>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00" name="Google Shape;1500;p204"/>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501" name="Google Shape;1501;p204"/>
          <p:cNvPicPr preferRelativeResize="0"/>
          <p:nvPr/>
        </p:nvPicPr>
        <p:blipFill rotWithShape="1">
          <a:blip r:embed="rId3">
            <a:alphaModFix/>
          </a:blip>
          <a:srcRect b="0" l="9312" r="10617" t="0"/>
          <a:stretch/>
        </p:blipFill>
        <p:spPr>
          <a:xfrm>
            <a:off x="2486450" y="1827325"/>
            <a:ext cx="7100875" cy="4256299"/>
          </a:xfrm>
          <a:prstGeom prst="rect">
            <a:avLst/>
          </a:prstGeom>
          <a:noFill/>
          <a:ln>
            <a:noFill/>
          </a:ln>
        </p:spPr>
      </p:pic>
      <p:pic>
        <p:nvPicPr>
          <p:cNvPr id="1502" name="Google Shape;1502;p204"/>
          <p:cNvPicPr preferRelativeResize="0"/>
          <p:nvPr/>
        </p:nvPicPr>
        <p:blipFill rotWithShape="1">
          <a:blip r:embed="rId4">
            <a:alphaModFix/>
          </a:blip>
          <a:srcRect b="0" l="32766" r="32907" t="0"/>
          <a:stretch/>
        </p:blipFill>
        <p:spPr>
          <a:xfrm>
            <a:off x="9868150" y="2690000"/>
            <a:ext cx="1844275" cy="1074600"/>
          </a:xfrm>
          <a:prstGeom prst="rect">
            <a:avLst/>
          </a:prstGeom>
          <a:noFill/>
          <a:ln>
            <a:noFill/>
          </a:ln>
        </p:spPr>
      </p:pic>
      <p:pic>
        <p:nvPicPr>
          <p:cNvPr id="1503" name="Google Shape;1503;p204"/>
          <p:cNvPicPr preferRelativeResize="0"/>
          <p:nvPr/>
        </p:nvPicPr>
        <p:blipFill rotWithShape="1">
          <a:blip r:embed="rId5">
            <a:alphaModFix/>
          </a:blip>
          <a:srcRect b="0" l="33093" r="33348" t="0"/>
          <a:stretch/>
        </p:blipFill>
        <p:spPr>
          <a:xfrm>
            <a:off x="9868150" y="4549997"/>
            <a:ext cx="1844275" cy="1145553"/>
          </a:xfrm>
          <a:prstGeom prst="rect">
            <a:avLst/>
          </a:prstGeom>
          <a:noFill/>
          <a:ln>
            <a:noFill/>
          </a:ln>
        </p:spPr>
      </p:pic>
      <p:pic>
        <p:nvPicPr>
          <p:cNvPr id="1504" name="Google Shape;1504;p204"/>
          <p:cNvPicPr preferRelativeResize="0"/>
          <p:nvPr/>
        </p:nvPicPr>
        <p:blipFill rotWithShape="1">
          <a:blip r:embed="rId6">
            <a:alphaModFix/>
          </a:blip>
          <a:srcRect b="0" l="33120" r="33288" t="0"/>
          <a:stretch/>
        </p:blipFill>
        <p:spPr>
          <a:xfrm>
            <a:off x="274875" y="2654525"/>
            <a:ext cx="1930750" cy="1145550"/>
          </a:xfrm>
          <a:prstGeom prst="rect">
            <a:avLst/>
          </a:prstGeom>
          <a:noFill/>
          <a:ln>
            <a:noFill/>
          </a:ln>
        </p:spPr>
      </p:pic>
      <p:pic>
        <p:nvPicPr>
          <p:cNvPr id="1505" name="Google Shape;1505;p204"/>
          <p:cNvPicPr preferRelativeResize="0"/>
          <p:nvPr/>
        </p:nvPicPr>
        <p:blipFill rotWithShape="1">
          <a:blip r:embed="rId7">
            <a:alphaModFix/>
          </a:blip>
          <a:srcRect b="0" l="32878" r="32940" t="0"/>
          <a:stretch/>
        </p:blipFill>
        <p:spPr>
          <a:xfrm>
            <a:off x="361350" y="4442641"/>
            <a:ext cx="1844276" cy="1069059"/>
          </a:xfrm>
          <a:prstGeom prst="rect">
            <a:avLst/>
          </a:prstGeom>
          <a:noFill/>
          <a:ln>
            <a:noFill/>
          </a:ln>
        </p:spPr>
      </p:pic>
      <p:sp>
        <p:nvSpPr>
          <p:cNvPr id="1506" name="Google Shape;1506;p204"/>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4"/>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08" name="Google Shape;1508;p204"/>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2" name="Shape 1512"/>
        <p:cNvGrpSpPr/>
        <p:nvPr/>
      </p:nvGrpSpPr>
      <p:grpSpPr>
        <a:xfrm>
          <a:off x="0" y="0"/>
          <a:ext cx="0" cy="0"/>
          <a:chOff x="0" y="0"/>
          <a:chExt cx="0" cy="0"/>
        </a:xfrm>
      </p:grpSpPr>
      <p:sp>
        <p:nvSpPr>
          <p:cNvPr id="1513" name="Google Shape;1513;p20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14" name="Google Shape;1514;p205"/>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15" name="Google Shape;1515;p205"/>
          <p:cNvSpPr txBox="1"/>
          <p:nvPr>
            <p:ph idx="1" type="body"/>
          </p:nvPr>
        </p:nvSpPr>
        <p:spPr>
          <a:xfrm>
            <a:off x="561975" y="1917950"/>
            <a:ext cx="110838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b="1" lang="en-US">
                <a:solidFill>
                  <a:schemeClr val="accent2"/>
                </a:solidFill>
              </a:rPr>
              <a:t>Avez-vous déjà entendu parler de HomeJoy?</a:t>
            </a:r>
            <a:endParaRPr b="1">
              <a:solidFill>
                <a:schemeClr val="accent2"/>
              </a:solidFill>
            </a:endParaRPr>
          </a:p>
          <a:p>
            <a:pPr indent="0" lvl="0" marL="0" rtl="0" algn="l">
              <a:lnSpc>
                <a:spcPct val="115000"/>
              </a:lnSpc>
              <a:spcBef>
                <a:spcPts val="1800"/>
              </a:spcBef>
              <a:spcAft>
                <a:spcPts val="0"/>
              </a:spcAft>
              <a:buNone/>
            </a:pPr>
            <a:r>
              <a:t/>
            </a:r>
            <a:endParaRPr/>
          </a:p>
        </p:txBody>
      </p:sp>
      <p:sp>
        <p:nvSpPr>
          <p:cNvPr id="1516" name="Google Shape;1516;p205"/>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Use Case Retention</a:t>
            </a:r>
            <a:endParaRPr/>
          </a:p>
        </p:txBody>
      </p:sp>
      <p:pic>
        <p:nvPicPr>
          <p:cNvPr id="1517" name="Google Shape;1517;p205"/>
          <p:cNvPicPr preferRelativeResize="0"/>
          <p:nvPr/>
        </p:nvPicPr>
        <p:blipFill>
          <a:blip r:embed="rId3">
            <a:alphaModFix/>
          </a:blip>
          <a:stretch>
            <a:fillRect/>
          </a:stretch>
        </p:blipFill>
        <p:spPr>
          <a:xfrm>
            <a:off x="561975" y="2605275"/>
            <a:ext cx="3634085" cy="3426624"/>
          </a:xfrm>
          <a:prstGeom prst="rect">
            <a:avLst/>
          </a:prstGeom>
          <a:noFill/>
          <a:ln>
            <a:noFill/>
          </a:ln>
          <a:effectLst>
            <a:outerShdw blurRad="57150" rotWithShape="0" algn="bl" dir="5400000" dist="19050">
              <a:srgbClr val="000000">
                <a:alpha val="20000"/>
              </a:srgbClr>
            </a:outerShdw>
          </a:effectLst>
        </p:spPr>
      </p:pic>
      <p:sp>
        <p:nvSpPr>
          <p:cNvPr id="1518" name="Google Shape;1518;p205"/>
          <p:cNvSpPr txBox="1"/>
          <p:nvPr>
            <p:ph idx="1" type="body"/>
          </p:nvPr>
        </p:nvSpPr>
        <p:spPr>
          <a:xfrm>
            <a:off x="5185800" y="2605275"/>
            <a:ext cx="5720400" cy="33549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None/>
            </a:pPr>
            <a:r>
              <a:rPr lang="en-US"/>
              <a:t>Homejoy : plateforme en ligne qui permet à des utilisateurs de pouvoir bénéficier d’un service de ménage chez eux.</a:t>
            </a:r>
            <a:endParaRPr/>
          </a:p>
          <a:p>
            <a:pPr indent="0" lvl="0" marL="0" rtl="0" algn="l">
              <a:lnSpc>
                <a:spcPct val="115000"/>
              </a:lnSpc>
              <a:spcBef>
                <a:spcPts val="1200"/>
              </a:spcBef>
              <a:spcAft>
                <a:spcPts val="0"/>
              </a:spcAft>
              <a:buNone/>
            </a:pPr>
            <a:r>
              <a:rPr lang="en-US"/>
              <a:t>68M$ levés en quelques mois.</a:t>
            </a:r>
            <a:endParaRPr/>
          </a:p>
          <a:p>
            <a:pPr indent="0" lvl="0" marL="0" rtl="0" algn="l">
              <a:lnSpc>
                <a:spcPct val="115000"/>
              </a:lnSpc>
              <a:spcBef>
                <a:spcPts val="1200"/>
              </a:spcBef>
              <a:spcAft>
                <a:spcPts val="0"/>
              </a:spcAft>
              <a:buNone/>
            </a:pPr>
            <a:r>
              <a:rPr lang="en-US"/>
              <a:t>Cependant, très mauvaise rétention : en moyenne, seulement 20% des utilisateurs·trices réservaient un deuxième service de nettoyage.</a:t>
            </a:r>
            <a:endParaRPr/>
          </a:p>
          <a:p>
            <a:pPr indent="0" lvl="0" marL="0" rtl="0" algn="l">
              <a:lnSpc>
                <a:spcPct val="115000"/>
              </a:lnSpc>
              <a:spcBef>
                <a:spcPts val="1200"/>
              </a:spcBef>
              <a:spcAft>
                <a:spcPts val="1200"/>
              </a:spcAft>
              <a:buNone/>
            </a:pPr>
            <a:r>
              <a:rPr b="1" lang="en-US"/>
              <a:t>Pourquoi ?</a:t>
            </a:r>
            <a:endParaRPr b="1"/>
          </a:p>
        </p:txBody>
      </p:sp>
      <p:sp>
        <p:nvSpPr>
          <p:cNvPr id="1519" name="Google Shape;1519;p205"/>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5"/>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21" name="Google Shape;1521;p205"/>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0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27" name="Google Shape;1527;p206"/>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28" name="Google Shape;1528;p206"/>
          <p:cNvSpPr txBox="1"/>
          <p:nvPr>
            <p:ph idx="1" type="body"/>
          </p:nvPr>
        </p:nvSpPr>
        <p:spPr>
          <a:xfrm>
            <a:off x="466825" y="1917950"/>
            <a:ext cx="10998900" cy="4374000"/>
          </a:xfrm>
          <a:prstGeom prst="rect">
            <a:avLst/>
          </a:prstGeom>
        </p:spPr>
        <p:txBody>
          <a:bodyPr anchorCtr="0" anchor="t" bIns="45700" lIns="45700" spcFirstLastPara="1" rIns="45700" wrap="square" tIns="45700">
            <a:normAutofit lnSpcReduction="10000"/>
          </a:bodyPr>
          <a:lstStyle/>
          <a:p>
            <a:pPr indent="0" lvl="0" marL="0" rtl="0" algn="l">
              <a:lnSpc>
                <a:spcPct val="115000"/>
              </a:lnSpc>
              <a:spcBef>
                <a:spcPts val="0"/>
              </a:spcBef>
              <a:spcAft>
                <a:spcPts val="0"/>
              </a:spcAft>
              <a:buNone/>
            </a:pPr>
            <a:r>
              <a:rPr b="1" lang="en-US">
                <a:solidFill>
                  <a:schemeClr val="accent2"/>
                </a:solidFill>
              </a:rPr>
              <a:t>Qu’est-ce qu’une cohorte ?</a:t>
            </a:r>
            <a:endParaRPr b="1">
              <a:solidFill>
                <a:schemeClr val="accent2"/>
              </a:solidFill>
            </a:endParaRPr>
          </a:p>
          <a:p>
            <a:pPr indent="0" lvl="0" marL="0" rtl="0" algn="l">
              <a:lnSpc>
                <a:spcPct val="115000"/>
              </a:lnSpc>
              <a:spcBef>
                <a:spcPts val="0"/>
              </a:spcBef>
              <a:spcAft>
                <a:spcPts val="0"/>
              </a:spcAft>
              <a:buNone/>
            </a:pPr>
            <a:r>
              <a:rPr lang="en-US"/>
              <a:t>Une cohorte est un groupe de personnes que l’on isole et que l’on analyse — et dont la date d’acquisition est similaire.</a:t>
            </a:r>
            <a:endParaRPr/>
          </a:p>
          <a:p>
            <a:pPr indent="0" lvl="0" marL="0" rtl="0" algn="l">
              <a:lnSpc>
                <a:spcPct val="115000"/>
              </a:lnSpc>
              <a:spcBef>
                <a:spcPts val="0"/>
              </a:spcBef>
              <a:spcAft>
                <a:spcPts val="0"/>
              </a:spcAft>
              <a:buNone/>
            </a:pPr>
            <a:r>
              <a:rPr lang="en-US"/>
              <a:t>Ces utilisateurs / clients partagent des caractéristiques similaires (démographiques, sociographiques etc.).</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solidFill>
                  <a:schemeClr val="accent2"/>
                </a:solidFill>
              </a:rPr>
              <a:t>Objectifs</a:t>
            </a:r>
            <a:endParaRPr b="1">
              <a:solidFill>
                <a:schemeClr val="accent2"/>
              </a:solidFill>
            </a:endParaRPr>
          </a:p>
          <a:p>
            <a:pPr indent="0" lvl="0" marL="0" rtl="0" algn="l">
              <a:lnSpc>
                <a:spcPct val="115000"/>
              </a:lnSpc>
              <a:spcBef>
                <a:spcPts val="0"/>
              </a:spcBef>
              <a:spcAft>
                <a:spcPts val="0"/>
              </a:spcAft>
              <a:buNone/>
            </a:pPr>
            <a:r>
              <a:rPr lang="en-US"/>
              <a:t>Etre capable d’analyser le comportement des clients·tes à moyen/long-terme qui ont une même date d’acquisition. Pourquoi ? Pour comprendre : </a:t>
            </a:r>
            <a:endParaRPr/>
          </a:p>
          <a:p>
            <a:pPr indent="-355600" lvl="0" marL="457200" rtl="0" algn="l">
              <a:lnSpc>
                <a:spcPct val="115000"/>
              </a:lnSpc>
              <a:spcBef>
                <a:spcPts val="0"/>
              </a:spcBef>
              <a:spcAft>
                <a:spcPts val="0"/>
              </a:spcAft>
              <a:buSzPts val="2000"/>
              <a:buChar char="-"/>
            </a:pPr>
            <a:r>
              <a:rPr b="1" lang="en-US"/>
              <a:t>Product Fit</a:t>
            </a:r>
            <a:r>
              <a:rPr lang="en-US"/>
              <a:t>: est-ce que le produit correspond </a:t>
            </a:r>
            <a:r>
              <a:rPr i="1" lang="en-US"/>
              <a:t>vraiment bien</a:t>
            </a:r>
            <a:r>
              <a:rPr lang="en-US"/>
              <a:t> aux besoins du marché ?</a:t>
            </a:r>
            <a:endParaRPr/>
          </a:p>
          <a:p>
            <a:pPr indent="-355600" lvl="0" marL="457200" rtl="0" algn="l">
              <a:lnSpc>
                <a:spcPct val="115000"/>
              </a:lnSpc>
              <a:spcBef>
                <a:spcPts val="0"/>
              </a:spcBef>
              <a:spcAft>
                <a:spcPts val="0"/>
              </a:spcAft>
              <a:buSzPts val="2000"/>
              <a:buChar char="-"/>
            </a:pPr>
            <a:r>
              <a:rPr b="1" lang="en-US"/>
              <a:t>Usage/VP</a:t>
            </a:r>
            <a:r>
              <a:rPr lang="en-US"/>
              <a:t>: est-ce qu’on a de l’engagement sur le produit à la lumière de nos optimisations ?</a:t>
            </a:r>
            <a:endParaRPr/>
          </a:p>
          <a:p>
            <a:pPr indent="-355600" lvl="0" marL="457200" rtl="0" algn="l">
              <a:lnSpc>
                <a:spcPct val="115000"/>
              </a:lnSpc>
              <a:spcBef>
                <a:spcPts val="0"/>
              </a:spcBef>
              <a:spcAft>
                <a:spcPts val="0"/>
              </a:spcAft>
              <a:buSzPts val="2000"/>
              <a:buChar char="-"/>
            </a:pPr>
            <a:r>
              <a:rPr b="1" lang="en-US"/>
              <a:t>Lead Generation</a:t>
            </a:r>
            <a:r>
              <a:rPr lang="en-US"/>
              <a:t>: en quelle mesure l’acquisition impacte-t-elle la rétention ?</a:t>
            </a:r>
            <a:endParaRPr/>
          </a:p>
        </p:txBody>
      </p:sp>
      <p:sp>
        <p:nvSpPr>
          <p:cNvPr id="1529" name="Google Shape;1529;p206"/>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Construction des cohortes</a:t>
            </a:r>
            <a:endParaRPr/>
          </a:p>
        </p:txBody>
      </p:sp>
      <p:sp>
        <p:nvSpPr>
          <p:cNvPr id="1530" name="Google Shape;1530;p206"/>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6"/>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32" name="Google Shape;1532;p206"/>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0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38" name="Google Shape;1538;p207"/>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39" name="Google Shape;1539;p207"/>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Construction des cohortes</a:t>
            </a:r>
            <a:endParaRPr/>
          </a:p>
        </p:txBody>
      </p:sp>
      <p:pic>
        <p:nvPicPr>
          <p:cNvPr id="1540" name="Google Shape;1540;p207"/>
          <p:cNvPicPr preferRelativeResize="0"/>
          <p:nvPr/>
        </p:nvPicPr>
        <p:blipFill>
          <a:blip r:embed="rId3">
            <a:alphaModFix/>
          </a:blip>
          <a:stretch>
            <a:fillRect/>
          </a:stretch>
        </p:blipFill>
        <p:spPr>
          <a:xfrm>
            <a:off x="2947188" y="1703225"/>
            <a:ext cx="6038177" cy="4256301"/>
          </a:xfrm>
          <a:prstGeom prst="rect">
            <a:avLst/>
          </a:prstGeom>
          <a:noFill/>
          <a:ln>
            <a:noFill/>
          </a:ln>
        </p:spPr>
      </p:pic>
      <p:sp>
        <p:nvSpPr>
          <p:cNvPr id="1541" name="Google Shape;1541;p207"/>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7"/>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43" name="Google Shape;1543;p207"/>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5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969" name="Google Shape;969;p154"/>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970" name="Google Shape;970;p154"/>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971" name="Google Shape;971;p154"/>
          <p:cNvSpPr txBox="1"/>
          <p:nvPr/>
        </p:nvSpPr>
        <p:spPr>
          <a:xfrm>
            <a:off x="561975" y="2005400"/>
            <a:ext cx="7247100" cy="44757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b="1" lang="en-US" sz="2000">
                <a:solidFill>
                  <a:schemeClr val="lt1"/>
                </a:solidFill>
                <a:latin typeface="Avenir Next For Intuit"/>
                <a:ea typeface="Avenir Next For Intuit"/>
                <a:cs typeface="Avenir Next For Intuit"/>
                <a:sym typeface="Avenir Next For Intuit"/>
              </a:rPr>
              <a:t>🤓 </a:t>
            </a:r>
            <a:r>
              <a:rPr b="1" lang="en-US" sz="2000">
                <a:solidFill>
                  <a:schemeClr val="lt1"/>
                </a:solidFill>
                <a:latin typeface="Avenir Next For Intuit"/>
                <a:ea typeface="Avenir Next For Intuit"/>
                <a:cs typeface="Avenir Next For Intuit"/>
                <a:sym typeface="Avenir Next For Intuit"/>
              </a:rPr>
              <a:t>Projet de la semaine</a:t>
            </a:r>
            <a:br>
              <a:rPr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Modélisation et projection de croissance pour une entreprise dédiée — et plan d’actions marketing associé.</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800"/>
              </a:spcBef>
              <a:spcAft>
                <a:spcPts val="0"/>
              </a:spcAft>
              <a:buClr>
                <a:schemeClr val="accent6"/>
              </a:buClr>
              <a:buSzPts val="1100"/>
              <a:buFont typeface="Arial"/>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b="1" lang="en-US" sz="2000">
                <a:solidFill>
                  <a:srgbClr val="14324F"/>
                </a:solidFill>
                <a:latin typeface="Avenir Next For Intuit"/>
                <a:ea typeface="Avenir Next For Intuit"/>
                <a:cs typeface="Avenir Next For Intuit"/>
                <a:sym typeface="Avenir Next For Intuit"/>
              </a:rPr>
              <a:t>🎯 Objectifs</a:t>
            </a:r>
            <a:endParaRPr sz="2000">
              <a:solidFill>
                <a:srgbClr val="14324F"/>
              </a:solidFill>
              <a:latin typeface="Avenir Next For Intuit"/>
              <a:ea typeface="Avenir Next For Intuit"/>
              <a:cs typeface="Avenir Next For Intuit"/>
              <a:sym typeface="Avenir Next For Intuit"/>
            </a:endParaRPr>
          </a:p>
          <a:p>
            <a:pPr indent="-355600" lvl="0" marL="457200" rtl="0" algn="l">
              <a:lnSpc>
                <a:spcPct val="115000"/>
              </a:lnSpc>
              <a:spcBef>
                <a:spcPts val="1800"/>
              </a:spcBef>
              <a:spcAft>
                <a:spcPts val="0"/>
              </a:spcAft>
              <a:buClr>
                <a:srgbClr val="14324F"/>
              </a:buClr>
              <a:buSzPts val="2000"/>
              <a:buFont typeface="Avenir Next For Intuit"/>
              <a:buAutoNum type="arabicPeriod"/>
            </a:pPr>
            <a:r>
              <a:rPr b="1" lang="en-US" sz="2000">
                <a:solidFill>
                  <a:schemeClr val="accent2"/>
                </a:solidFill>
                <a:latin typeface="Avenir Next For Intuit"/>
                <a:ea typeface="Avenir Next For Intuit"/>
                <a:cs typeface="Avenir Next For Intuit"/>
                <a:sym typeface="Avenir Next For Intuit"/>
              </a:rPr>
              <a:t>Capitaliser sur des insights qualitatifs et quantitatifs</a:t>
            </a:r>
            <a:r>
              <a:rPr lang="en-US" sz="2000">
                <a:solidFill>
                  <a:srgbClr val="14324F"/>
                </a:solidFill>
                <a:latin typeface="Avenir Next For Intuit"/>
                <a:ea typeface="Avenir Next For Intuit"/>
                <a:cs typeface="Avenir Next For Intuit"/>
                <a:sym typeface="Avenir Next For Intuit"/>
              </a:rPr>
              <a:t> pour cerner une situation d’entreprise</a:t>
            </a:r>
            <a:endParaRPr sz="2000">
              <a:solidFill>
                <a:srgbClr val="14324F"/>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rgbClr val="14324F"/>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Jouer avec des </a:t>
            </a:r>
            <a:r>
              <a:rPr b="1" lang="en-US" sz="2000">
                <a:solidFill>
                  <a:schemeClr val="accent2"/>
                </a:solidFill>
                <a:latin typeface="Avenir Next For Intuit"/>
                <a:ea typeface="Avenir Next For Intuit"/>
                <a:cs typeface="Avenir Next For Intuit"/>
                <a:sym typeface="Avenir Next For Intuit"/>
              </a:rPr>
              <a:t>indicateurs Marketing</a:t>
            </a:r>
            <a:r>
              <a:rPr lang="en-US" sz="2000">
                <a:solidFill>
                  <a:schemeClr val="lt1"/>
                </a:solidFill>
                <a:latin typeface="Avenir Next For Intuit"/>
                <a:ea typeface="Avenir Next For Intuit"/>
                <a:cs typeface="Avenir Next For Intuit"/>
                <a:sym typeface="Avenir Next For Intuit"/>
              </a:rPr>
              <a:t> et en </a:t>
            </a:r>
            <a:r>
              <a:rPr b="1" lang="en-US" sz="2000">
                <a:solidFill>
                  <a:schemeClr val="accent2"/>
                </a:solidFill>
                <a:latin typeface="Avenir Next For Intuit"/>
                <a:ea typeface="Avenir Next For Intuit"/>
                <a:cs typeface="Avenir Next For Intuit"/>
                <a:sym typeface="Avenir Next For Intuit"/>
              </a:rPr>
              <a:t>prévoir les impacts</a:t>
            </a:r>
            <a:endParaRPr b="1" sz="2000">
              <a:solidFill>
                <a:schemeClr val="accent2"/>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rgbClr val="14324F"/>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Projeter un </a:t>
            </a:r>
            <a:r>
              <a:rPr b="1" lang="en-US" sz="2000">
                <a:solidFill>
                  <a:srgbClr val="3BD85E"/>
                </a:solidFill>
                <a:latin typeface="Avenir Next For Intuit"/>
                <a:ea typeface="Avenir Next For Intuit"/>
                <a:cs typeface="Avenir Next For Intuit"/>
                <a:sym typeface="Avenir Next For Intuit"/>
              </a:rPr>
              <a:t>plan d’actions pertinent et cohérent</a:t>
            </a:r>
            <a:r>
              <a:rPr lang="en-US" sz="2000">
                <a:solidFill>
                  <a:schemeClr val="lt1"/>
                </a:solidFill>
                <a:latin typeface="Avenir Next For Intuit"/>
                <a:ea typeface="Avenir Next For Intuit"/>
                <a:cs typeface="Avenir Next For Intuit"/>
                <a:sym typeface="Avenir Next For Intuit"/>
              </a:rPr>
              <a:t> pour atteindre un objectif dédié</a:t>
            </a:r>
            <a:endParaRPr sz="2000">
              <a:solidFill>
                <a:srgbClr val="14324F"/>
              </a:solidFill>
              <a:latin typeface="Avenir Next For Intuit"/>
              <a:ea typeface="Avenir Next For Intuit"/>
              <a:cs typeface="Avenir Next For Intuit"/>
              <a:sym typeface="Avenir Next For Intui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0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49" name="Google Shape;1549;p208"/>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50" name="Google Shape;1550;p208"/>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Construction des cohortes</a:t>
            </a:r>
            <a:endParaRPr/>
          </a:p>
        </p:txBody>
      </p:sp>
      <p:pic>
        <p:nvPicPr>
          <p:cNvPr id="1551" name="Google Shape;1551;p208"/>
          <p:cNvPicPr preferRelativeResize="0"/>
          <p:nvPr/>
        </p:nvPicPr>
        <p:blipFill>
          <a:blip r:embed="rId3">
            <a:alphaModFix/>
          </a:blip>
          <a:stretch>
            <a:fillRect/>
          </a:stretch>
        </p:blipFill>
        <p:spPr>
          <a:xfrm>
            <a:off x="539775" y="1624175"/>
            <a:ext cx="11081224" cy="4286900"/>
          </a:xfrm>
          <a:prstGeom prst="rect">
            <a:avLst/>
          </a:prstGeom>
          <a:noFill/>
          <a:ln>
            <a:noFill/>
          </a:ln>
          <a:effectLst>
            <a:outerShdw blurRad="57150" rotWithShape="0" algn="bl" dir="5400000" dist="19050">
              <a:srgbClr val="000000">
                <a:alpha val="20000"/>
              </a:srgbClr>
            </a:outerShdw>
          </a:effectLst>
        </p:spPr>
      </p:pic>
      <p:sp>
        <p:nvSpPr>
          <p:cNvPr id="1552" name="Google Shape;1552;p208"/>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8"/>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54" name="Google Shape;1554;p208"/>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8" name="Shape 1558"/>
        <p:cNvGrpSpPr/>
        <p:nvPr/>
      </p:nvGrpSpPr>
      <p:grpSpPr>
        <a:xfrm>
          <a:off x="0" y="0"/>
          <a:ext cx="0" cy="0"/>
          <a:chOff x="0" y="0"/>
          <a:chExt cx="0" cy="0"/>
        </a:xfrm>
      </p:grpSpPr>
      <p:sp>
        <p:nvSpPr>
          <p:cNvPr id="1559" name="Google Shape;1559;p20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60" name="Google Shape;1560;p209"/>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61" name="Google Shape;1561;p209"/>
          <p:cNvSpPr txBox="1"/>
          <p:nvPr>
            <p:ph idx="1" type="body"/>
          </p:nvPr>
        </p:nvSpPr>
        <p:spPr>
          <a:xfrm>
            <a:off x="466825" y="1917950"/>
            <a:ext cx="10998900" cy="4563000"/>
          </a:xfrm>
          <a:prstGeom prst="rect">
            <a:avLst/>
          </a:prstGeom>
        </p:spPr>
        <p:txBody>
          <a:bodyPr anchorCtr="0" anchor="t" bIns="45700" lIns="45700" spcFirstLastPara="1" rIns="45700" wrap="square" tIns="45700">
            <a:normAutofit lnSpcReduction="10000"/>
          </a:bodyPr>
          <a:lstStyle/>
          <a:p>
            <a:pPr indent="0" lvl="0" marL="0" rtl="0" algn="l">
              <a:lnSpc>
                <a:spcPct val="115000"/>
              </a:lnSpc>
              <a:spcBef>
                <a:spcPts val="0"/>
              </a:spcBef>
              <a:spcAft>
                <a:spcPts val="0"/>
              </a:spcAft>
              <a:buNone/>
            </a:pPr>
            <a:r>
              <a:rPr b="1" lang="en-US">
                <a:solidFill>
                  <a:schemeClr val="accent2"/>
                </a:solidFill>
              </a:rPr>
              <a:t>Phase 1: Adoption</a:t>
            </a:r>
            <a:br>
              <a:rPr b="1" lang="en-US">
                <a:solidFill>
                  <a:schemeClr val="accent2"/>
                </a:solidFill>
              </a:rPr>
            </a:br>
            <a:r>
              <a:rPr lang="en-US"/>
              <a:t>On répond à la question : pourquoi utiliserai-je ce produit en tant qu’utilisateur·trice/client·e ?</a:t>
            </a:r>
            <a:br>
              <a:rPr lang="en-US"/>
            </a:br>
            <a:r>
              <a:rPr lang="en-US"/>
              <a:t>Le but : aider le·a user à </a:t>
            </a:r>
            <a:r>
              <a:rPr b="1" lang="en-US"/>
              <a:t>s’approprier la proposition de valeur </a:t>
            </a:r>
            <a:r>
              <a:rPr lang="en-US"/>
              <a:t>(AHA Moment)</a:t>
            </a:r>
            <a:endParaRPr/>
          </a:p>
          <a:p>
            <a:pPr indent="0" lvl="0" marL="0" rtl="0" algn="l">
              <a:lnSpc>
                <a:spcPct val="115000"/>
              </a:lnSpc>
              <a:spcBef>
                <a:spcPts val="0"/>
              </a:spcBef>
              <a:spcAft>
                <a:spcPts val="0"/>
              </a:spcAft>
              <a:buNone/>
            </a:pPr>
            <a:br>
              <a:rPr lang="en-US"/>
            </a:br>
            <a:r>
              <a:rPr b="1" lang="en-US">
                <a:solidFill>
                  <a:schemeClr val="accent2"/>
                </a:solidFill>
              </a:rPr>
              <a:t>Phase 2: Mid term Retention</a:t>
            </a:r>
            <a:endParaRPr b="1">
              <a:solidFill>
                <a:schemeClr val="accent2"/>
              </a:solidFill>
            </a:endParaRPr>
          </a:p>
          <a:p>
            <a:pPr indent="0" lvl="0" marL="0" rtl="0" algn="l">
              <a:lnSpc>
                <a:spcPct val="115000"/>
              </a:lnSpc>
              <a:spcBef>
                <a:spcPts val="0"/>
              </a:spcBef>
              <a:spcAft>
                <a:spcPts val="0"/>
              </a:spcAft>
              <a:buNone/>
            </a:pPr>
            <a:r>
              <a:rPr lang="en-US"/>
              <a:t>L’utilisateur·trice a compris la valeur clé du produit. Le·a user va se demander </a:t>
            </a:r>
            <a:r>
              <a:rPr b="1" lang="en-US"/>
              <a:t>quand et à quelle fréquence utiliser ce produit</a:t>
            </a:r>
            <a:r>
              <a:rPr lang="en-US"/>
              <a:t>. On va l'</a:t>
            </a:r>
            <a:r>
              <a:rPr b="1" lang="en-US"/>
              <a:t>aider à créer une habitude</a:t>
            </a:r>
            <a:r>
              <a:rPr lang="en-US"/>
              <a:t> autour de notre produit en faisant en sorte qu'il revienne suffisamment régulièrement.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accent6"/>
              </a:buClr>
              <a:buSzPts val="1100"/>
              <a:buFont typeface="Arial"/>
              <a:buNone/>
            </a:pPr>
            <a:r>
              <a:rPr b="1" lang="en-US">
                <a:solidFill>
                  <a:schemeClr val="accent2"/>
                </a:solidFill>
              </a:rPr>
              <a:t>Phase 3: Long term Retention</a:t>
            </a:r>
            <a:endParaRPr b="1">
              <a:solidFill>
                <a:schemeClr val="accent2"/>
              </a:solidFill>
            </a:endParaRPr>
          </a:p>
          <a:p>
            <a:pPr indent="0" lvl="0" marL="0" rtl="0" algn="l">
              <a:lnSpc>
                <a:spcPct val="115000"/>
              </a:lnSpc>
              <a:spcBef>
                <a:spcPts val="1200"/>
              </a:spcBef>
              <a:spcAft>
                <a:spcPts val="1200"/>
              </a:spcAft>
              <a:buClr>
                <a:schemeClr val="accent6"/>
              </a:buClr>
              <a:buSzPts val="1100"/>
              <a:buFont typeface="Arial"/>
              <a:buNone/>
            </a:pPr>
            <a:r>
              <a:rPr lang="en-US"/>
              <a:t>Il faut encore </a:t>
            </a:r>
            <a:r>
              <a:rPr b="1" lang="en-US"/>
              <a:t>apporter de la valeur dans le temps</a:t>
            </a:r>
            <a:r>
              <a:rPr lang="en-US"/>
              <a:t> et faire en sorte qu'il·elle n'utilise pas une autre solution. Il faut faire en sorte de créer toujours plus de valeur pour que ce soit de plus en plus difficile de switcher.</a:t>
            </a:r>
            <a:endParaRPr/>
          </a:p>
        </p:txBody>
      </p:sp>
      <p:sp>
        <p:nvSpPr>
          <p:cNvPr id="1562" name="Google Shape;1562;p209"/>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Clr>
                <a:schemeClr val="accent6"/>
              </a:buClr>
              <a:buSzPts val="1100"/>
              <a:buFont typeface="Arial"/>
              <a:buNone/>
            </a:pPr>
            <a:r>
              <a:rPr lang="en-US"/>
              <a:t>Les phases de rétention</a:t>
            </a:r>
            <a:endParaRPr/>
          </a:p>
        </p:txBody>
      </p:sp>
      <p:sp>
        <p:nvSpPr>
          <p:cNvPr id="1563" name="Google Shape;1563;p209"/>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9"/>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65" name="Google Shape;1565;p209"/>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71" name="Google Shape;1571;p210"/>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72" name="Google Shape;1572;p210"/>
          <p:cNvSpPr txBox="1"/>
          <p:nvPr>
            <p:ph idx="1" type="body"/>
          </p:nvPr>
        </p:nvSpPr>
        <p:spPr>
          <a:xfrm>
            <a:off x="466825" y="1917950"/>
            <a:ext cx="4401900" cy="45630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Clr>
                <a:schemeClr val="accent6"/>
              </a:buClr>
              <a:buSzPts val="1100"/>
              <a:buFont typeface="Arial"/>
              <a:buNone/>
            </a:pPr>
            <a:r>
              <a:rPr lang="en-US"/>
              <a:t>Par où commencer ? Il faut analyser nos courbes et taux de rétention. </a:t>
            </a:r>
            <a:endParaRPr/>
          </a:p>
          <a:p>
            <a:pPr indent="0" lvl="0" marL="0" rtl="0" algn="l">
              <a:lnSpc>
                <a:spcPct val="115000"/>
              </a:lnSpc>
              <a:spcBef>
                <a:spcPts val="1200"/>
              </a:spcBef>
              <a:spcAft>
                <a:spcPts val="0"/>
              </a:spcAft>
              <a:buClr>
                <a:schemeClr val="accent6"/>
              </a:buClr>
              <a:buSzPts val="1100"/>
              <a:buFont typeface="Arial"/>
              <a:buNone/>
            </a:pPr>
            <a:r>
              <a:rPr b="1" lang="en-US"/>
              <a:t>On doit toujours penser segmentation</a:t>
            </a:r>
            <a:r>
              <a:rPr lang="en-US"/>
              <a:t>.</a:t>
            </a:r>
            <a:endParaRPr/>
          </a:p>
          <a:p>
            <a:pPr indent="0" lvl="0" marL="0" rtl="0" algn="l">
              <a:lnSpc>
                <a:spcPct val="115000"/>
              </a:lnSpc>
              <a:spcBef>
                <a:spcPts val="1200"/>
              </a:spcBef>
              <a:spcAft>
                <a:spcPts val="0"/>
              </a:spcAft>
              <a:buClr>
                <a:schemeClr val="accent6"/>
              </a:buClr>
              <a:buSzPts val="1100"/>
              <a:buFont typeface="Arial"/>
              <a:buNone/>
            </a:pPr>
            <a:r>
              <a:rPr lang="en-US"/>
              <a:t>Où on perd-on le plus d’utilisateurs·trices et de revenus ?</a:t>
            </a:r>
            <a:endParaRPr/>
          </a:p>
          <a:p>
            <a:pPr indent="0" lvl="0" marL="0" rtl="0" algn="l">
              <a:lnSpc>
                <a:spcPct val="115000"/>
              </a:lnSpc>
              <a:spcBef>
                <a:spcPts val="1200"/>
              </a:spcBef>
              <a:spcAft>
                <a:spcPts val="0"/>
              </a:spcAft>
              <a:buClr>
                <a:schemeClr val="accent6"/>
              </a:buClr>
              <a:buSzPts val="1100"/>
              <a:buFont typeface="Arial"/>
              <a:buNone/>
            </a:pPr>
            <a:r>
              <a:rPr lang="en-US"/>
              <a:t>On identifie ainsi les cohortes dans le temps et par segment.</a:t>
            </a:r>
            <a:endParaRPr/>
          </a:p>
          <a:p>
            <a:pPr indent="0" lvl="0" marL="0" rtl="0" algn="l">
              <a:lnSpc>
                <a:spcPct val="115000"/>
              </a:lnSpc>
              <a:spcBef>
                <a:spcPts val="1200"/>
              </a:spcBef>
              <a:spcAft>
                <a:spcPts val="1200"/>
              </a:spcAft>
              <a:buClr>
                <a:schemeClr val="accent6"/>
              </a:buClr>
              <a:buSzPts val="1100"/>
              <a:buFont typeface="Arial"/>
              <a:buNone/>
            </a:pPr>
            <a:r>
              <a:t/>
            </a:r>
            <a:endParaRPr b="1">
              <a:solidFill>
                <a:schemeClr val="accent2"/>
              </a:solidFill>
            </a:endParaRPr>
          </a:p>
        </p:txBody>
      </p:sp>
      <p:sp>
        <p:nvSpPr>
          <p:cNvPr id="1573" name="Google Shape;1573;p210"/>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Clr>
                <a:schemeClr val="accent6"/>
              </a:buClr>
              <a:buSzPts val="1100"/>
              <a:buFont typeface="Arial"/>
              <a:buNone/>
            </a:pPr>
            <a:r>
              <a:rPr lang="en-US"/>
              <a:t>Analyser ses cohortes</a:t>
            </a:r>
            <a:endParaRPr/>
          </a:p>
        </p:txBody>
      </p:sp>
      <p:pic>
        <p:nvPicPr>
          <p:cNvPr id="1574" name="Google Shape;1574;p210"/>
          <p:cNvPicPr preferRelativeResize="0"/>
          <p:nvPr/>
        </p:nvPicPr>
        <p:blipFill>
          <a:blip r:embed="rId3">
            <a:alphaModFix/>
          </a:blip>
          <a:stretch>
            <a:fillRect/>
          </a:stretch>
        </p:blipFill>
        <p:spPr>
          <a:xfrm>
            <a:off x="5807020" y="1896700"/>
            <a:ext cx="5614350" cy="3521050"/>
          </a:xfrm>
          <a:prstGeom prst="rect">
            <a:avLst/>
          </a:prstGeom>
          <a:noFill/>
          <a:ln>
            <a:noFill/>
          </a:ln>
          <a:effectLst>
            <a:outerShdw blurRad="57150" rotWithShape="0" algn="bl" dir="5400000" dist="19050">
              <a:srgbClr val="000000">
                <a:alpha val="50000"/>
              </a:srgbClr>
            </a:outerShdw>
          </a:effectLst>
        </p:spPr>
      </p:pic>
      <p:sp>
        <p:nvSpPr>
          <p:cNvPr id="1575" name="Google Shape;1575;p210"/>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10"/>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77" name="Google Shape;1577;p210"/>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1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583" name="Google Shape;1583;p211"/>
          <p:cNvSpPr txBox="1"/>
          <p:nvPr/>
        </p:nvSpPr>
        <p:spPr>
          <a:xfrm>
            <a:off x="457200" y="1896700"/>
            <a:ext cx="11255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a:p>
        </p:txBody>
      </p:sp>
      <p:sp>
        <p:nvSpPr>
          <p:cNvPr id="1584" name="Google Shape;1584;p211"/>
          <p:cNvSpPr txBox="1"/>
          <p:nvPr>
            <p:ph idx="1" type="body"/>
          </p:nvPr>
        </p:nvSpPr>
        <p:spPr>
          <a:xfrm>
            <a:off x="466825" y="1917950"/>
            <a:ext cx="4401900" cy="4563000"/>
          </a:xfrm>
          <a:prstGeom prst="rect">
            <a:avLst/>
          </a:prstGeom>
        </p:spPr>
        <p:txBody>
          <a:bodyPr anchorCtr="0" anchor="t" bIns="45700" lIns="45700" spcFirstLastPara="1" rIns="45700" wrap="square" tIns="45700">
            <a:normAutofit lnSpcReduction="20000"/>
          </a:bodyPr>
          <a:lstStyle/>
          <a:p>
            <a:pPr indent="0" lvl="0" marL="0" rtl="0" algn="l">
              <a:lnSpc>
                <a:spcPct val="115000"/>
              </a:lnSpc>
              <a:spcBef>
                <a:spcPts val="1200"/>
              </a:spcBef>
              <a:spcAft>
                <a:spcPts val="0"/>
              </a:spcAft>
              <a:buClr>
                <a:schemeClr val="accent6"/>
              </a:buClr>
              <a:buSzPts val="1100"/>
              <a:buFont typeface="Arial"/>
              <a:buNone/>
            </a:pPr>
            <a:r>
              <a:rPr lang="en-US"/>
              <a:t>Comment segmenter la rétention ?</a:t>
            </a:r>
            <a:endParaRPr/>
          </a:p>
          <a:p>
            <a:pPr indent="0" lvl="0" marL="0" rtl="0" algn="l">
              <a:lnSpc>
                <a:spcPct val="115000"/>
              </a:lnSpc>
              <a:spcBef>
                <a:spcPts val="1200"/>
              </a:spcBef>
              <a:spcAft>
                <a:spcPts val="0"/>
              </a:spcAft>
              <a:buClr>
                <a:schemeClr val="accent6"/>
              </a:buClr>
              <a:buSzPts val="1100"/>
              <a:buFont typeface="Arial"/>
              <a:buNone/>
            </a:pPr>
            <a:r>
              <a:rPr lang="en-US"/>
              <a:t>- par le canal d'acquisition (organic, email, fb ads etc.)</a:t>
            </a:r>
            <a:endParaRPr/>
          </a:p>
          <a:p>
            <a:pPr indent="0" lvl="0" marL="0" rtl="0" algn="l">
              <a:lnSpc>
                <a:spcPct val="115000"/>
              </a:lnSpc>
              <a:spcBef>
                <a:spcPts val="1200"/>
              </a:spcBef>
              <a:spcAft>
                <a:spcPts val="0"/>
              </a:spcAft>
              <a:buClr>
                <a:schemeClr val="accent6"/>
              </a:buClr>
              <a:buSzPts val="1100"/>
              <a:buFont typeface="Arial"/>
              <a:buNone/>
            </a:pPr>
            <a:r>
              <a:rPr lang="en-US"/>
              <a:t>- les persona (sales, marketers, owners)</a:t>
            </a:r>
            <a:endParaRPr/>
          </a:p>
          <a:p>
            <a:pPr indent="0" lvl="0" marL="0" rtl="0" algn="l">
              <a:lnSpc>
                <a:spcPct val="115000"/>
              </a:lnSpc>
              <a:spcBef>
                <a:spcPts val="1200"/>
              </a:spcBef>
              <a:spcAft>
                <a:spcPts val="0"/>
              </a:spcAft>
              <a:buClr>
                <a:schemeClr val="accent6"/>
              </a:buClr>
              <a:buSzPts val="1100"/>
              <a:buFont typeface="Arial"/>
              <a:buNone/>
            </a:pPr>
            <a:r>
              <a:rPr lang="en-US"/>
              <a:t>- par action clé dans le produit (tracked email, scheduled email, follow-up)</a:t>
            </a:r>
            <a:endParaRPr/>
          </a:p>
          <a:p>
            <a:pPr indent="0" lvl="0" marL="0" rtl="0" algn="l">
              <a:lnSpc>
                <a:spcPct val="115000"/>
              </a:lnSpc>
              <a:spcBef>
                <a:spcPts val="1200"/>
              </a:spcBef>
              <a:spcAft>
                <a:spcPts val="0"/>
              </a:spcAft>
              <a:buClr>
                <a:schemeClr val="accent6"/>
              </a:buClr>
              <a:buSzPts val="1100"/>
              <a:buFont typeface="Arial"/>
              <a:buNone/>
            </a:pPr>
            <a:r>
              <a:rPr lang="en-US"/>
              <a:t>- nombre de fois qu'un user fait une action clé (et non pas s’il a fait l'action)</a:t>
            </a:r>
            <a:endParaRPr/>
          </a:p>
          <a:p>
            <a:pPr indent="0" lvl="0" marL="0" rtl="0" algn="l">
              <a:lnSpc>
                <a:spcPct val="115000"/>
              </a:lnSpc>
              <a:spcBef>
                <a:spcPts val="1200"/>
              </a:spcBef>
              <a:spcAft>
                <a:spcPts val="1200"/>
              </a:spcAft>
              <a:buClr>
                <a:schemeClr val="accent6"/>
              </a:buClr>
              <a:buSzPts val="1100"/>
              <a:buFont typeface="Arial"/>
              <a:buNone/>
            </a:pPr>
            <a:r>
              <a:t/>
            </a:r>
            <a:endParaRPr b="1">
              <a:solidFill>
                <a:schemeClr val="accent2"/>
              </a:solidFill>
            </a:endParaRPr>
          </a:p>
        </p:txBody>
      </p:sp>
      <p:sp>
        <p:nvSpPr>
          <p:cNvPr id="1585" name="Google Shape;1585;p21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Clr>
                <a:schemeClr val="accent6"/>
              </a:buClr>
              <a:buSzPts val="1100"/>
              <a:buFont typeface="Arial"/>
              <a:buNone/>
            </a:pPr>
            <a:r>
              <a:rPr lang="en-US"/>
              <a:t>Analyser ses cohortes</a:t>
            </a:r>
            <a:endParaRPr/>
          </a:p>
        </p:txBody>
      </p:sp>
      <p:pic>
        <p:nvPicPr>
          <p:cNvPr id="1586" name="Google Shape;1586;p211"/>
          <p:cNvPicPr preferRelativeResize="0"/>
          <p:nvPr/>
        </p:nvPicPr>
        <p:blipFill>
          <a:blip r:embed="rId3">
            <a:alphaModFix/>
          </a:blip>
          <a:stretch>
            <a:fillRect/>
          </a:stretch>
        </p:blipFill>
        <p:spPr>
          <a:xfrm>
            <a:off x="5807020" y="1896700"/>
            <a:ext cx="5614350" cy="3521050"/>
          </a:xfrm>
          <a:prstGeom prst="rect">
            <a:avLst/>
          </a:prstGeom>
          <a:noFill/>
          <a:ln>
            <a:noFill/>
          </a:ln>
          <a:effectLst>
            <a:outerShdw blurRad="57150" rotWithShape="0" algn="bl" dir="5400000" dist="19050">
              <a:srgbClr val="000000">
                <a:alpha val="50000"/>
              </a:srgbClr>
            </a:outerShdw>
          </a:effectLst>
        </p:spPr>
      </p:pic>
      <p:sp>
        <p:nvSpPr>
          <p:cNvPr id="1587" name="Google Shape;1587;p211"/>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11"/>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
        <p:nvSpPr>
          <p:cNvPr id="1589" name="Google Shape;1589;p21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RETENTION IS KING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3" name="Shape 1593"/>
        <p:cNvGrpSpPr/>
        <p:nvPr/>
      </p:nvGrpSpPr>
      <p:grpSpPr>
        <a:xfrm>
          <a:off x="0" y="0"/>
          <a:ext cx="0" cy="0"/>
          <a:chOff x="0" y="0"/>
          <a:chExt cx="0" cy="0"/>
        </a:xfrm>
      </p:grpSpPr>
      <p:sp>
        <p:nvSpPr>
          <p:cNvPr id="1594" name="Google Shape;1594;p21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595" name="Google Shape;1595;p212"/>
          <p:cNvSpPr txBox="1"/>
          <p:nvPr/>
        </p:nvSpPr>
        <p:spPr>
          <a:xfrm>
            <a:off x="7085801" y="2601675"/>
            <a:ext cx="40551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NPS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Connexions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Product Usage</a:t>
            </a:r>
            <a:endParaRPr sz="2400">
              <a:solidFill>
                <a:schemeClr val="dk1"/>
              </a:solidFill>
              <a:latin typeface="Avenir Next For Intuit"/>
              <a:ea typeface="Avenir Next For Intuit"/>
              <a:cs typeface="Avenir Next For Intuit"/>
              <a:sym typeface="Avenir Next For Intuit"/>
            </a:endParaRPr>
          </a:p>
        </p:txBody>
      </p:sp>
      <p:sp>
        <p:nvSpPr>
          <p:cNvPr id="1596" name="Google Shape;1596;p212"/>
          <p:cNvSpPr txBox="1"/>
          <p:nvPr/>
        </p:nvSpPr>
        <p:spPr>
          <a:xfrm>
            <a:off x="457200" y="2601675"/>
            <a:ext cx="52611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Activity rate to comms (open, clicks)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Retention (7,31, 92, 184, 366)</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Average Customer Life Time</a:t>
            </a:r>
            <a:endParaRPr sz="2400">
              <a:solidFill>
                <a:schemeClr val="dk1"/>
              </a:solidFill>
              <a:latin typeface="Avenir Next For Intuit"/>
              <a:ea typeface="Avenir Next For Intuit"/>
              <a:cs typeface="Avenir Next For Intuit"/>
              <a:sym typeface="Avenir Next For Intuit"/>
            </a:endParaRPr>
          </a:p>
        </p:txBody>
      </p:sp>
      <p:cxnSp>
        <p:nvCxnSpPr>
          <p:cNvPr id="1597" name="Google Shape;1597;p212"/>
          <p:cNvCxnSpPr/>
          <p:nvPr/>
        </p:nvCxnSpPr>
        <p:spPr>
          <a:xfrm>
            <a:off x="6402050" y="2697603"/>
            <a:ext cx="0" cy="1462800"/>
          </a:xfrm>
          <a:prstGeom prst="straightConnector1">
            <a:avLst/>
          </a:prstGeom>
          <a:noFill/>
          <a:ln cap="flat" cmpd="sng" w="19050">
            <a:solidFill>
              <a:schemeClr val="dk1"/>
            </a:solidFill>
            <a:prstDash val="solid"/>
            <a:round/>
            <a:headEnd len="med" w="med" type="none"/>
            <a:tailEnd len="med" w="med" type="none"/>
          </a:ln>
        </p:spPr>
      </p:cxnSp>
      <p:sp>
        <p:nvSpPr>
          <p:cNvPr id="1598" name="Google Shape;1598;p212"/>
          <p:cNvSpPr txBox="1"/>
          <p:nvPr>
            <p:ph type="title"/>
          </p:nvPr>
        </p:nvSpPr>
        <p:spPr>
          <a:xfrm>
            <a:off x="457200" y="548650"/>
            <a:ext cx="10969800" cy="12561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lang="en-US">
                <a:solidFill>
                  <a:schemeClr val="dk1"/>
                </a:solidFill>
              </a:rPr>
              <a:t>Rétention</a:t>
            </a:r>
            <a:br>
              <a:rPr lang="en-US">
                <a:solidFill>
                  <a:schemeClr val="dk1"/>
                </a:solidFill>
              </a:rPr>
            </a:br>
            <a:r>
              <a:rPr lang="en-US">
                <a:solidFill>
                  <a:schemeClr val="accent2"/>
                </a:solidFill>
              </a:rPr>
              <a:t>KPIs à mesurer</a:t>
            </a:r>
            <a:endParaRPr>
              <a:solidFill>
                <a:schemeClr val="accent2"/>
              </a:solidFill>
            </a:endParaRPr>
          </a:p>
        </p:txBody>
      </p:sp>
      <p:sp>
        <p:nvSpPr>
          <p:cNvPr id="1599" name="Google Shape;1599;p212"/>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12"/>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3</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13"/>
          <p:cNvSpPr txBox="1"/>
          <p:nvPr>
            <p:ph idx="1" type="body"/>
          </p:nvPr>
        </p:nvSpPr>
        <p:spPr>
          <a:xfrm>
            <a:off x="457200" y="2165675"/>
            <a:ext cx="11103900" cy="4023000"/>
          </a:xfrm>
          <a:prstGeom prst="rect">
            <a:avLst/>
          </a:prstGeom>
        </p:spPr>
        <p:txBody>
          <a:bodyPr anchorCtr="0" anchor="t" bIns="45700" lIns="45700" spcFirstLastPara="1" rIns="45700" wrap="square" tIns="45700">
            <a:normAutofit lnSpcReduction="20000"/>
          </a:bodyPr>
          <a:lstStyle/>
          <a:p>
            <a:pPr indent="0" lvl="0" marL="0" rtl="0" algn="l">
              <a:lnSpc>
                <a:spcPct val="115000"/>
              </a:lnSpc>
              <a:spcBef>
                <a:spcPts val="1800"/>
              </a:spcBef>
              <a:spcAft>
                <a:spcPts val="0"/>
              </a:spcAft>
              <a:buClr>
                <a:schemeClr val="accent6"/>
              </a:buClr>
              <a:buSzPts val="1100"/>
              <a:buFont typeface="Arial"/>
              <a:buNone/>
            </a:pPr>
            <a:r>
              <a:rPr lang="en-US"/>
              <a:t>👉 Les utilisateurs·trices/client·e·s apprécient tellement le produit/service qu’ils·elles le recommandent à d’autres personnes.</a:t>
            </a:r>
            <a:endParaRPr/>
          </a:p>
          <a:p>
            <a:pPr indent="0" lvl="0" marL="0" rtl="0" algn="l">
              <a:lnSpc>
                <a:spcPct val="115000"/>
              </a:lnSpc>
              <a:spcBef>
                <a:spcPts val="1800"/>
              </a:spcBef>
              <a:spcAft>
                <a:spcPts val="0"/>
              </a:spcAft>
              <a:buClr>
                <a:schemeClr val="accent6"/>
              </a:buClr>
              <a:buSzPts val="1100"/>
              <a:buFont typeface="Arial"/>
              <a:buNone/>
            </a:pPr>
            <a:r>
              <a:rPr lang="en-US"/>
              <a:t>👉 </a:t>
            </a:r>
            <a:r>
              <a:rPr b="1" lang="en-US"/>
              <a:t>Lorsque l’acquisition client passe par le bouche-à-oreille, le coût d’acquisition est nul</a:t>
            </a:r>
            <a:r>
              <a:rPr lang="en-US"/>
              <a:t>. Cela peut générer une croissance massive.</a:t>
            </a:r>
            <a:endParaRPr/>
          </a:p>
          <a:p>
            <a:pPr indent="0" lvl="0" marL="0" rtl="0" algn="l">
              <a:lnSpc>
                <a:spcPct val="115000"/>
              </a:lnSpc>
              <a:spcBef>
                <a:spcPts val="1800"/>
              </a:spcBef>
              <a:spcAft>
                <a:spcPts val="0"/>
              </a:spcAft>
              <a:buClr>
                <a:schemeClr val="accent6"/>
              </a:buClr>
              <a:buSzPts val="1100"/>
              <a:buFont typeface="Arial"/>
              <a:buNone/>
            </a:pPr>
            <a:br>
              <a:rPr lang="en-US"/>
            </a:br>
            <a:r>
              <a:rPr b="1" lang="en-US">
                <a:solidFill>
                  <a:schemeClr val="accent2"/>
                </a:solidFill>
              </a:rPr>
              <a:t>Les boucles virales comprennent 3 étapes clés :</a:t>
            </a:r>
            <a:endParaRPr b="1">
              <a:solidFill>
                <a:schemeClr val="accent2"/>
              </a:solidFill>
            </a:endParaRPr>
          </a:p>
          <a:p>
            <a:pPr indent="-355600" lvl="0" marL="457200" rtl="0" algn="l">
              <a:lnSpc>
                <a:spcPct val="115000"/>
              </a:lnSpc>
              <a:spcBef>
                <a:spcPts val="1800"/>
              </a:spcBef>
              <a:spcAft>
                <a:spcPts val="0"/>
              </a:spcAft>
              <a:buClr>
                <a:schemeClr val="accent2"/>
              </a:buClr>
              <a:buSzPts val="2000"/>
              <a:buChar char="●"/>
            </a:pPr>
            <a:r>
              <a:rPr lang="en-US"/>
              <a:t>Un·e client·e découvre et utilise le produit/service.</a:t>
            </a:r>
            <a:endParaRPr/>
          </a:p>
          <a:p>
            <a:pPr indent="-355600" lvl="0" marL="457200" rtl="0" algn="l">
              <a:lnSpc>
                <a:spcPct val="115000"/>
              </a:lnSpc>
              <a:spcBef>
                <a:spcPts val="0"/>
              </a:spcBef>
              <a:spcAft>
                <a:spcPts val="0"/>
              </a:spcAft>
              <a:buClr>
                <a:schemeClr val="accent2"/>
              </a:buClr>
              <a:buSzPts val="2000"/>
              <a:buChar char="●"/>
            </a:pPr>
            <a:r>
              <a:rPr lang="en-US"/>
              <a:t>Le·a client·e parle du produit/service à un·e ami·e.</a:t>
            </a:r>
            <a:endParaRPr/>
          </a:p>
          <a:p>
            <a:pPr indent="-355600" lvl="0" marL="457200" rtl="0" algn="l">
              <a:lnSpc>
                <a:spcPct val="115000"/>
              </a:lnSpc>
              <a:spcBef>
                <a:spcPts val="0"/>
              </a:spcBef>
              <a:spcAft>
                <a:spcPts val="0"/>
              </a:spcAft>
              <a:buClr>
                <a:schemeClr val="accent2"/>
              </a:buClr>
              <a:buSzPts val="2000"/>
              <a:buChar char="●"/>
            </a:pPr>
            <a:r>
              <a:rPr lang="en-US"/>
              <a:t>L’ami·e devient également client.</a:t>
            </a:r>
            <a:endParaRPr/>
          </a:p>
          <a:p>
            <a:pPr indent="0" lvl="0" marL="0" rtl="0" algn="l">
              <a:lnSpc>
                <a:spcPct val="115000"/>
              </a:lnSpc>
              <a:spcBef>
                <a:spcPts val="1800"/>
              </a:spcBef>
              <a:spcAft>
                <a:spcPts val="0"/>
              </a:spcAft>
              <a:buNone/>
            </a:pPr>
            <a:r>
              <a:t/>
            </a:r>
            <a:endParaRPr/>
          </a:p>
        </p:txBody>
      </p:sp>
      <p:sp>
        <p:nvSpPr>
          <p:cNvPr id="1606" name="Google Shape;1606;p21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07" name="Google Shape;1607;p213"/>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Referral</a:t>
            </a:r>
            <a:br>
              <a:rPr lang="en-US"/>
            </a:br>
            <a:r>
              <a:rPr lang="en-US"/>
              <a:t>La puissance de la recommandation</a:t>
            </a:r>
            <a:endParaRPr/>
          </a:p>
        </p:txBody>
      </p:sp>
      <p:sp>
        <p:nvSpPr>
          <p:cNvPr id="1608" name="Google Shape;1608;p213"/>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13"/>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4</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1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15" name="Google Shape;1615;p214"/>
          <p:cNvSpPr txBox="1"/>
          <p:nvPr>
            <p:ph idx="1" type="body"/>
          </p:nvPr>
        </p:nvSpPr>
        <p:spPr>
          <a:xfrm>
            <a:off x="457200" y="2222675"/>
            <a:ext cx="10969800" cy="4146300"/>
          </a:xfrm>
          <a:prstGeom prst="rect">
            <a:avLst/>
          </a:prstGeom>
        </p:spPr>
        <p:txBody>
          <a:bodyPr anchorCtr="0" anchor="t" bIns="45700" lIns="45700" spcFirstLastPara="1" rIns="45700" wrap="square" tIns="45700">
            <a:normAutofit lnSpcReduction="20000"/>
          </a:bodyPr>
          <a:lstStyle/>
          <a:p>
            <a:pPr indent="0" lvl="0" marL="0" rtl="0" algn="l">
              <a:lnSpc>
                <a:spcPct val="115000"/>
              </a:lnSpc>
              <a:spcBef>
                <a:spcPts val="1800"/>
              </a:spcBef>
              <a:spcAft>
                <a:spcPts val="0"/>
              </a:spcAft>
              <a:buNone/>
            </a:pPr>
            <a:r>
              <a:rPr lang="en-US"/>
              <a:t>Quelle est la probabilité qu’un·e client·e recommande un produit/service ?</a:t>
            </a:r>
            <a:br>
              <a:rPr lang="en-US"/>
            </a:br>
            <a:br>
              <a:rPr lang="en-US"/>
            </a:br>
            <a:r>
              <a:rPr lang="en-US"/>
              <a:t>L'indice de satisfaction des clients (NPS) mesure la fidélité des clients et la probabilité de désabonnement (churn). Pour déterminer le NPS, on pose aux client·e·s la question suivante : "Sur une échelle de 0 à 10, quelle est la probabilité que vous nous recommandiez à un·e ami·e ?". </a:t>
            </a:r>
            <a:endParaRPr/>
          </a:p>
          <a:p>
            <a:pPr indent="0" lvl="0" marL="0" rtl="0" algn="l">
              <a:lnSpc>
                <a:spcPct val="115000"/>
              </a:lnSpc>
              <a:spcBef>
                <a:spcPts val="1800"/>
              </a:spcBef>
              <a:spcAft>
                <a:spcPts val="0"/>
              </a:spcAft>
              <a:buNone/>
            </a:pPr>
            <a:r>
              <a:rPr lang="en-US"/>
              <a:t>On regroupe les notant en 3 catégories :</a:t>
            </a:r>
            <a:endParaRPr/>
          </a:p>
          <a:p>
            <a:pPr indent="-355600" lvl="0" marL="457200" rtl="0" algn="l">
              <a:lnSpc>
                <a:spcPct val="115000"/>
              </a:lnSpc>
              <a:spcBef>
                <a:spcPts val="1800"/>
              </a:spcBef>
              <a:spcAft>
                <a:spcPts val="0"/>
              </a:spcAft>
              <a:buClr>
                <a:schemeClr val="accent2"/>
              </a:buClr>
              <a:buSzPts val="2000"/>
              <a:buChar char="●"/>
            </a:pPr>
            <a:r>
              <a:rPr lang="en-US"/>
              <a:t>Promoteurs (9-10)</a:t>
            </a:r>
            <a:endParaRPr/>
          </a:p>
          <a:p>
            <a:pPr indent="-355600" lvl="0" marL="457200" rtl="0" algn="l">
              <a:lnSpc>
                <a:spcPct val="115000"/>
              </a:lnSpc>
              <a:spcBef>
                <a:spcPts val="0"/>
              </a:spcBef>
              <a:spcAft>
                <a:spcPts val="0"/>
              </a:spcAft>
              <a:buClr>
                <a:schemeClr val="accent2"/>
              </a:buClr>
              <a:buSzPts val="2000"/>
              <a:buChar char="●"/>
            </a:pPr>
            <a:r>
              <a:rPr lang="en-US"/>
              <a:t>Passifs (7-8)</a:t>
            </a:r>
            <a:endParaRPr/>
          </a:p>
          <a:p>
            <a:pPr indent="-355600" lvl="0" marL="457200" rtl="0" algn="l">
              <a:lnSpc>
                <a:spcPct val="115000"/>
              </a:lnSpc>
              <a:spcBef>
                <a:spcPts val="0"/>
              </a:spcBef>
              <a:spcAft>
                <a:spcPts val="0"/>
              </a:spcAft>
              <a:buClr>
                <a:schemeClr val="accent2"/>
              </a:buClr>
              <a:buSzPts val="2000"/>
              <a:buChar char="●"/>
            </a:pPr>
            <a:r>
              <a:rPr lang="en-US"/>
              <a:t>Détracteurs (0-6)</a:t>
            </a:r>
            <a:endParaRPr/>
          </a:p>
          <a:p>
            <a:pPr indent="0" lvl="0" marL="0" rtl="0" algn="ctr">
              <a:lnSpc>
                <a:spcPct val="115000"/>
              </a:lnSpc>
              <a:spcBef>
                <a:spcPts val="1800"/>
              </a:spcBef>
              <a:spcAft>
                <a:spcPts val="0"/>
              </a:spcAft>
              <a:buNone/>
            </a:pPr>
            <a:r>
              <a:rPr b="1" lang="en-US" sz="2600">
                <a:solidFill>
                  <a:schemeClr val="dk1"/>
                </a:solidFill>
                <a:highlight>
                  <a:schemeClr val="accent2"/>
                </a:highlight>
              </a:rPr>
              <a:t> NPS = % Promoters - % Detractors</a:t>
            </a:r>
            <a:r>
              <a:rPr b="1" lang="en-US" sz="2600">
                <a:solidFill>
                  <a:schemeClr val="accent2"/>
                </a:solidFill>
                <a:highlight>
                  <a:schemeClr val="accent2"/>
                </a:highlight>
              </a:rPr>
              <a:t>s</a:t>
            </a:r>
            <a:r>
              <a:rPr b="1" lang="en-US" sz="2600">
                <a:solidFill>
                  <a:schemeClr val="dk1"/>
                </a:solidFill>
                <a:highlight>
                  <a:schemeClr val="accent2"/>
                </a:highlight>
              </a:rPr>
              <a:t>  </a:t>
            </a:r>
            <a:endParaRPr b="1" sz="2600">
              <a:solidFill>
                <a:schemeClr val="dk1"/>
              </a:solidFill>
              <a:highlight>
                <a:schemeClr val="accent2"/>
              </a:highlight>
            </a:endParaRPr>
          </a:p>
        </p:txBody>
      </p:sp>
      <p:sp>
        <p:nvSpPr>
          <p:cNvPr id="1616" name="Google Shape;1616;p214"/>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Referral</a:t>
            </a:r>
            <a:br>
              <a:rPr lang="en-US"/>
            </a:br>
            <a:r>
              <a:rPr lang="en-US"/>
              <a:t>La puissance de la recommandation</a:t>
            </a:r>
            <a:endParaRPr/>
          </a:p>
        </p:txBody>
      </p:sp>
      <p:sp>
        <p:nvSpPr>
          <p:cNvPr id="1617" name="Google Shape;1617;p214"/>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14"/>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4</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2" name="Shape 1622"/>
        <p:cNvGrpSpPr/>
        <p:nvPr/>
      </p:nvGrpSpPr>
      <p:grpSpPr>
        <a:xfrm>
          <a:off x="0" y="0"/>
          <a:ext cx="0" cy="0"/>
          <a:chOff x="0" y="0"/>
          <a:chExt cx="0" cy="0"/>
        </a:xfrm>
      </p:grpSpPr>
      <p:sp>
        <p:nvSpPr>
          <p:cNvPr id="1623" name="Google Shape;1623;p21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624" name="Google Shape;1624;p215"/>
          <p:cNvSpPr txBox="1"/>
          <p:nvPr/>
        </p:nvSpPr>
        <p:spPr>
          <a:xfrm>
            <a:off x="7085801" y="2727150"/>
            <a:ext cx="40551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Positive Reviews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Social Media Shares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Invitation sent</a:t>
            </a:r>
            <a:endParaRPr sz="2400">
              <a:solidFill>
                <a:schemeClr val="dk1"/>
              </a:solidFill>
              <a:latin typeface="Avenir Next For Intuit"/>
              <a:ea typeface="Avenir Next For Intuit"/>
              <a:cs typeface="Avenir Next For Intuit"/>
              <a:sym typeface="Avenir Next For Intuit"/>
            </a:endParaRPr>
          </a:p>
        </p:txBody>
      </p:sp>
      <p:sp>
        <p:nvSpPr>
          <p:cNvPr id="1625" name="Google Shape;1625;p215"/>
          <p:cNvSpPr txBox="1"/>
          <p:nvPr/>
        </p:nvSpPr>
        <p:spPr>
          <a:xfrm>
            <a:off x="457200" y="2601675"/>
            <a:ext cx="52611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 of customers who refer friends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Referred customers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 of total purchases by referred customers</a:t>
            </a:r>
            <a:endParaRPr sz="2400">
              <a:solidFill>
                <a:schemeClr val="dk1"/>
              </a:solidFill>
              <a:latin typeface="Avenir Next For Intuit"/>
              <a:ea typeface="Avenir Next For Intuit"/>
              <a:cs typeface="Avenir Next For Intuit"/>
              <a:sym typeface="Avenir Next For Intuit"/>
            </a:endParaRPr>
          </a:p>
        </p:txBody>
      </p:sp>
      <p:cxnSp>
        <p:nvCxnSpPr>
          <p:cNvPr id="1626" name="Google Shape;1626;p215"/>
          <p:cNvCxnSpPr/>
          <p:nvPr/>
        </p:nvCxnSpPr>
        <p:spPr>
          <a:xfrm>
            <a:off x="6402050" y="2697603"/>
            <a:ext cx="0" cy="1462800"/>
          </a:xfrm>
          <a:prstGeom prst="straightConnector1">
            <a:avLst/>
          </a:prstGeom>
          <a:noFill/>
          <a:ln cap="flat" cmpd="sng" w="19050">
            <a:solidFill>
              <a:schemeClr val="dk1"/>
            </a:solidFill>
            <a:prstDash val="solid"/>
            <a:round/>
            <a:headEnd len="med" w="med" type="none"/>
            <a:tailEnd len="med" w="med" type="none"/>
          </a:ln>
        </p:spPr>
      </p:cxnSp>
      <p:sp>
        <p:nvSpPr>
          <p:cNvPr id="1627" name="Google Shape;1627;p215"/>
          <p:cNvSpPr txBox="1"/>
          <p:nvPr>
            <p:ph type="title"/>
          </p:nvPr>
        </p:nvSpPr>
        <p:spPr>
          <a:xfrm>
            <a:off x="457200" y="548650"/>
            <a:ext cx="10969800" cy="12561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lang="en-US">
                <a:solidFill>
                  <a:schemeClr val="dk1"/>
                </a:solidFill>
              </a:rPr>
              <a:t>Referral</a:t>
            </a:r>
            <a:br>
              <a:rPr lang="en-US">
                <a:solidFill>
                  <a:schemeClr val="dk1"/>
                </a:solidFill>
              </a:rPr>
            </a:br>
            <a:r>
              <a:rPr lang="en-US">
                <a:solidFill>
                  <a:schemeClr val="accent2"/>
                </a:solidFill>
              </a:rPr>
              <a:t>KPIs à mesurer</a:t>
            </a:r>
            <a:endParaRPr>
              <a:solidFill>
                <a:schemeClr val="accent2"/>
              </a:solidFill>
            </a:endParaRPr>
          </a:p>
        </p:txBody>
      </p:sp>
      <p:sp>
        <p:nvSpPr>
          <p:cNvPr id="1628" name="Google Shape;1628;p215"/>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15"/>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4</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1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35" name="Google Shape;1635;p216"/>
          <p:cNvSpPr txBox="1"/>
          <p:nvPr>
            <p:ph idx="1" type="body"/>
          </p:nvPr>
        </p:nvSpPr>
        <p:spPr>
          <a:xfrm>
            <a:off x="457200" y="2172400"/>
            <a:ext cx="11103900" cy="4457100"/>
          </a:xfrm>
          <a:prstGeom prst="rect">
            <a:avLst/>
          </a:prstGeom>
          <a:ln cap="flat" cmpd="sng" w="9525">
            <a:solidFill>
              <a:schemeClr val="dk1"/>
            </a:solidFill>
            <a:prstDash val="solid"/>
            <a:round/>
            <a:headEnd len="sm" w="sm" type="none"/>
            <a:tailEnd len="sm" w="sm" type="none"/>
          </a:ln>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rPr lang="en-US"/>
              <a:t>Ce KPI décrit le </a:t>
            </a:r>
            <a:r>
              <a:rPr b="1" lang="en-US"/>
              <a:t>revenu total généré par un</a:t>
            </a:r>
            <a:r>
              <a:rPr b="1" lang="en-US"/>
              <a:t>·e</a:t>
            </a:r>
            <a:r>
              <a:rPr b="1" lang="en-US"/>
              <a:t> client</a:t>
            </a:r>
            <a:r>
              <a:rPr b="1" lang="en-US"/>
              <a:t>·e</a:t>
            </a:r>
            <a:r>
              <a:rPr b="1" lang="en-US"/>
              <a:t> tout au long de sa vie</a:t>
            </a:r>
            <a:r>
              <a:rPr lang="en-US"/>
              <a:t>.</a:t>
            </a:r>
            <a:endParaRPr/>
          </a:p>
          <a:p>
            <a:pPr indent="0" lvl="0" marL="0" rtl="0" algn="l">
              <a:lnSpc>
                <a:spcPct val="115000"/>
              </a:lnSpc>
              <a:spcBef>
                <a:spcPts val="1800"/>
              </a:spcBef>
              <a:spcAft>
                <a:spcPts val="0"/>
              </a:spcAft>
              <a:buNone/>
            </a:pPr>
            <a:r>
              <a:rPr lang="en-US"/>
              <a:t>Calcul du Customer Lifetime Value :</a:t>
            </a:r>
            <a:endParaRPr/>
          </a:p>
          <a:p>
            <a:pPr indent="0" lvl="0" marL="0" rtl="0" algn="ctr">
              <a:lnSpc>
                <a:spcPct val="115000"/>
              </a:lnSpc>
              <a:spcBef>
                <a:spcPts val="1800"/>
              </a:spcBef>
              <a:spcAft>
                <a:spcPts val="0"/>
              </a:spcAft>
              <a:buNone/>
            </a:pPr>
            <a:r>
              <a:rPr b="1" lang="en-US" sz="2900">
                <a:solidFill>
                  <a:schemeClr val="accent2"/>
                </a:solidFill>
                <a:highlight>
                  <a:schemeClr val="accent2"/>
                </a:highlight>
              </a:rPr>
              <a:t>C</a:t>
            </a:r>
            <a:r>
              <a:rPr b="1" lang="en-US" sz="2900">
                <a:solidFill>
                  <a:schemeClr val="dk1"/>
                </a:solidFill>
                <a:highlight>
                  <a:schemeClr val="accent2"/>
                </a:highlight>
              </a:rPr>
              <a:t>Customer Lifetime Value = Average revenue per customer </a:t>
            </a:r>
            <a:endParaRPr b="1" sz="2900">
              <a:solidFill>
                <a:schemeClr val="dk1"/>
              </a:solidFill>
              <a:highlight>
                <a:schemeClr val="accent2"/>
              </a:highlight>
            </a:endParaRPr>
          </a:p>
          <a:p>
            <a:pPr indent="0" lvl="0" marL="0" rtl="0" algn="ctr">
              <a:lnSpc>
                <a:spcPct val="115000"/>
              </a:lnSpc>
              <a:spcBef>
                <a:spcPts val="1800"/>
              </a:spcBef>
              <a:spcAft>
                <a:spcPts val="0"/>
              </a:spcAft>
              <a:buNone/>
            </a:pPr>
            <a:r>
              <a:rPr b="1" lang="en-US" sz="2900">
                <a:solidFill>
                  <a:schemeClr val="dk1"/>
                </a:solidFill>
                <a:highlight>
                  <a:schemeClr val="accent2"/>
                </a:highlight>
              </a:rPr>
              <a:t>* (1/churn rate)</a:t>
            </a:r>
            <a:r>
              <a:rPr b="1" lang="en-US" sz="2900">
                <a:solidFill>
                  <a:schemeClr val="accent2"/>
                </a:solidFill>
                <a:highlight>
                  <a:schemeClr val="accent2"/>
                </a:highlight>
              </a:rPr>
              <a:t>)</a:t>
            </a:r>
            <a:br>
              <a:rPr b="1" lang="en-US" sz="2900">
                <a:solidFill>
                  <a:schemeClr val="dk1"/>
                </a:solidFill>
                <a:highlight>
                  <a:schemeClr val="accent2"/>
                </a:highlight>
              </a:rPr>
            </a:br>
            <a:endParaRPr/>
          </a:p>
          <a:p>
            <a:pPr indent="0" lvl="0" marL="0" rtl="0" algn="l">
              <a:lnSpc>
                <a:spcPct val="115000"/>
              </a:lnSpc>
              <a:spcBef>
                <a:spcPts val="1500"/>
              </a:spcBef>
              <a:spcAft>
                <a:spcPts val="0"/>
              </a:spcAft>
              <a:buClr>
                <a:schemeClr val="accent6"/>
              </a:buClr>
              <a:buSzPts val="1100"/>
              <a:buFont typeface="Arial"/>
              <a:buNone/>
            </a:pPr>
            <a:r>
              <a:rPr lang="en-US"/>
              <a:t>Le CLV (= LTV en anglais) indique combien une entreprise peut investir pour acquérir de nouveaux clients.</a:t>
            </a:r>
            <a:endParaRPr/>
          </a:p>
          <a:p>
            <a:pPr indent="0" lvl="0" marL="0" rtl="0" algn="l">
              <a:lnSpc>
                <a:spcPct val="115000"/>
              </a:lnSpc>
              <a:spcBef>
                <a:spcPts val="1500"/>
              </a:spcBef>
              <a:spcAft>
                <a:spcPts val="0"/>
              </a:spcAft>
              <a:buNone/>
            </a:pPr>
            <a:r>
              <a:rPr lang="en-US"/>
              <a:t>La plupart des entreprises SaaS s'appuient sur un revenu mensuel récurrent (MRR).</a:t>
            </a:r>
            <a:endParaRPr/>
          </a:p>
        </p:txBody>
      </p:sp>
      <p:sp>
        <p:nvSpPr>
          <p:cNvPr id="1636" name="Google Shape;1636;p216"/>
          <p:cNvSpPr txBox="1"/>
          <p:nvPr>
            <p:ph type="title"/>
          </p:nvPr>
        </p:nvSpPr>
        <p:spPr>
          <a:xfrm>
            <a:off x="457200" y="548673"/>
            <a:ext cx="10969800" cy="1275000"/>
          </a:xfrm>
          <a:prstGeom prst="rect">
            <a:avLst/>
          </a:prstGeom>
        </p:spPr>
        <p:txBody>
          <a:bodyPr anchorCtr="0" anchor="b" bIns="45700" lIns="45700" spcFirstLastPara="1" rIns="45700" wrap="square" tIns="45700">
            <a:normAutofit/>
          </a:bodyPr>
          <a:lstStyle/>
          <a:p>
            <a:pPr indent="0" lvl="0" marL="0" rtl="0" algn="l">
              <a:lnSpc>
                <a:spcPct val="115000"/>
              </a:lnSpc>
              <a:spcBef>
                <a:spcPts val="0"/>
              </a:spcBef>
              <a:spcAft>
                <a:spcPts val="0"/>
              </a:spcAft>
              <a:buNone/>
            </a:pPr>
            <a:r>
              <a:rPr b="0" lang="en-US"/>
              <a:t>Revenu</a:t>
            </a:r>
            <a:br>
              <a:rPr lang="en-US"/>
            </a:br>
            <a:r>
              <a:rPr lang="en-US"/>
              <a:t>La clé de la rentabilité</a:t>
            </a:r>
            <a:endParaRPr/>
          </a:p>
        </p:txBody>
      </p:sp>
      <p:sp>
        <p:nvSpPr>
          <p:cNvPr id="1637" name="Google Shape;1637;p216"/>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16"/>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5</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2" name="Shape 1642"/>
        <p:cNvGrpSpPr/>
        <p:nvPr/>
      </p:nvGrpSpPr>
      <p:grpSpPr>
        <a:xfrm>
          <a:off x="0" y="0"/>
          <a:ext cx="0" cy="0"/>
          <a:chOff x="0" y="0"/>
          <a:chExt cx="0" cy="0"/>
        </a:xfrm>
      </p:grpSpPr>
      <p:sp>
        <p:nvSpPr>
          <p:cNvPr id="1643" name="Google Shape;1643;p217"/>
          <p:cNvSpPr txBox="1"/>
          <p:nvPr>
            <p:ph type="title"/>
          </p:nvPr>
        </p:nvSpPr>
        <p:spPr>
          <a:xfrm>
            <a:off x="457200" y="548650"/>
            <a:ext cx="10969800" cy="1256100"/>
          </a:xfrm>
          <a:prstGeom prst="rect">
            <a:avLst/>
          </a:prstGeom>
        </p:spPr>
        <p:txBody>
          <a:bodyPr anchorCtr="0" anchor="b" bIns="45700" lIns="45700" spcFirstLastPara="1" rIns="45700" wrap="square" tIns="45700">
            <a:noAutofit/>
          </a:bodyPr>
          <a:lstStyle/>
          <a:p>
            <a:pPr indent="0" lvl="0" marL="0" rtl="0" algn="l">
              <a:lnSpc>
                <a:spcPct val="115000"/>
              </a:lnSpc>
              <a:spcBef>
                <a:spcPts val="1700"/>
              </a:spcBef>
              <a:spcAft>
                <a:spcPts val="0"/>
              </a:spcAft>
              <a:buNone/>
            </a:pPr>
            <a:r>
              <a:rPr lang="en-US">
                <a:solidFill>
                  <a:schemeClr val="dk1"/>
                </a:solidFill>
              </a:rPr>
              <a:t>Revenu</a:t>
            </a:r>
            <a:br>
              <a:rPr lang="en-US">
                <a:solidFill>
                  <a:schemeClr val="dk1"/>
                </a:solidFill>
              </a:rPr>
            </a:br>
            <a:r>
              <a:rPr lang="en-US">
                <a:solidFill>
                  <a:schemeClr val="accent2"/>
                </a:solidFill>
              </a:rPr>
              <a:t>Metrics to measure</a:t>
            </a:r>
            <a:endParaRPr>
              <a:solidFill>
                <a:schemeClr val="accent2"/>
              </a:solidFill>
            </a:endParaRPr>
          </a:p>
        </p:txBody>
      </p:sp>
      <p:sp>
        <p:nvSpPr>
          <p:cNvPr id="1644" name="Google Shape;1644;p21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645" name="Google Shape;1645;p217"/>
          <p:cNvSpPr txBox="1"/>
          <p:nvPr/>
        </p:nvSpPr>
        <p:spPr>
          <a:xfrm>
            <a:off x="6430625" y="2601675"/>
            <a:ext cx="54618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 Paid customers vs. Free customers</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Revenue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Recurring purchase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400">
              <a:solidFill>
                <a:schemeClr val="dk1"/>
              </a:solidFill>
              <a:latin typeface="Avenir Next For Intuit"/>
              <a:ea typeface="Avenir Next For Intuit"/>
              <a:cs typeface="Avenir Next For Intuit"/>
              <a:sym typeface="Avenir Next For Intuit"/>
            </a:endParaRPr>
          </a:p>
        </p:txBody>
      </p:sp>
      <p:sp>
        <p:nvSpPr>
          <p:cNvPr id="1646" name="Google Shape;1646;p217"/>
          <p:cNvSpPr txBox="1"/>
          <p:nvPr/>
        </p:nvSpPr>
        <p:spPr>
          <a:xfrm>
            <a:off x="457200" y="2601675"/>
            <a:ext cx="52611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Customer Lifetime Value</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Customer Acquisition Cost</a:t>
            </a:r>
            <a:endParaRPr sz="2400">
              <a:solidFill>
                <a:schemeClr val="dk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400">
                <a:solidFill>
                  <a:schemeClr val="dk1"/>
                </a:solidFill>
                <a:latin typeface="Avenir Next For Intuit"/>
                <a:ea typeface="Avenir Next For Intuit"/>
                <a:cs typeface="Avenir Next For Intuit"/>
                <a:sym typeface="Avenir Next For Intuit"/>
              </a:rPr>
              <a:t>MRR</a:t>
            </a:r>
            <a:endParaRPr sz="2400">
              <a:solidFill>
                <a:schemeClr val="dk1"/>
              </a:solidFill>
              <a:latin typeface="Avenir Next For Intuit"/>
              <a:ea typeface="Avenir Next For Intuit"/>
              <a:cs typeface="Avenir Next For Intuit"/>
              <a:sym typeface="Avenir Next For Intuit"/>
            </a:endParaRPr>
          </a:p>
        </p:txBody>
      </p:sp>
      <p:cxnSp>
        <p:nvCxnSpPr>
          <p:cNvPr id="1647" name="Google Shape;1647;p217"/>
          <p:cNvCxnSpPr/>
          <p:nvPr/>
        </p:nvCxnSpPr>
        <p:spPr>
          <a:xfrm>
            <a:off x="5642150" y="2697603"/>
            <a:ext cx="0" cy="1462800"/>
          </a:xfrm>
          <a:prstGeom prst="straightConnector1">
            <a:avLst/>
          </a:prstGeom>
          <a:noFill/>
          <a:ln cap="flat" cmpd="sng" w="19050">
            <a:solidFill>
              <a:schemeClr val="dk1"/>
            </a:solidFill>
            <a:prstDash val="solid"/>
            <a:round/>
            <a:headEnd len="med" w="med" type="none"/>
            <a:tailEnd len="med" w="med" type="none"/>
          </a:ln>
        </p:spPr>
      </p:cxnSp>
      <p:sp>
        <p:nvSpPr>
          <p:cNvPr id="1648" name="Google Shape;1648;p217"/>
          <p:cNvSpPr/>
          <p:nvPr/>
        </p:nvSpPr>
        <p:spPr>
          <a:xfrm rot="5400000">
            <a:off x="-72475" y="72450"/>
            <a:ext cx="1035300" cy="890400"/>
          </a:xfrm>
          <a:prstGeom prst="rtTriangl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7"/>
          <p:cNvSpPr txBox="1"/>
          <p:nvPr/>
        </p:nvSpPr>
        <p:spPr>
          <a:xfrm>
            <a:off x="90300" y="79950"/>
            <a:ext cx="85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Avenir Next For Intuit"/>
                <a:ea typeface="Avenir Next For Intuit"/>
                <a:cs typeface="Avenir Next For Intuit"/>
                <a:sym typeface="Avenir Next For Intuit"/>
              </a:rPr>
              <a:t>5</a:t>
            </a:r>
            <a:endParaRPr b="1" sz="2400">
              <a:solidFill>
                <a:schemeClr val="dk1"/>
              </a:solidFill>
              <a:latin typeface="Avenir Next For Intuit"/>
              <a:ea typeface="Avenir Next For Intuit"/>
              <a:cs typeface="Avenir Next For Intuit"/>
              <a:sym typeface="Avenir Next For Intui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5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977" name="Google Shape;977;p155"/>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978" name="Google Shape;978;p155"/>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979" name="Google Shape;979;p155"/>
          <p:cNvSpPr txBox="1"/>
          <p:nvPr/>
        </p:nvSpPr>
        <p:spPr>
          <a:xfrm>
            <a:off x="561975" y="2005400"/>
            <a:ext cx="10944600" cy="47553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Ce que vous allez apprendre</a:t>
            </a:r>
            <a:endParaRPr b="1"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Découvrir le Framework de croissance utilisé par toutes les Top Leaders &amp; les Start-ups à succès</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Réaliser un forecast (= une prévision) de croissance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Piloter &amp; présenter une stratégie Marketing</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Présenter une stratégie de croissance</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rPr lang="en-US" sz="2000">
                <a:solidFill>
                  <a:schemeClr val="lt1"/>
                </a:solidFill>
                <a:latin typeface="Avenir Next For Intuit"/>
                <a:ea typeface="Avenir Next For Intuit"/>
                <a:cs typeface="Avenir Next For Intuit"/>
                <a:sym typeface="Avenir Next For Intuit"/>
              </a:rPr>
              <a:t>💪 </a:t>
            </a:r>
            <a:r>
              <a:rPr b="1" lang="en-US" sz="2000">
                <a:solidFill>
                  <a:schemeClr val="lt1"/>
                </a:solidFill>
                <a:latin typeface="Avenir Next For Intuit"/>
                <a:ea typeface="Avenir Next For Intuit"/>
                <a:cs typeface="Avenir Next For Intuit"/>
                <a:sym typeface="Avenir Next For Intuit"/>
              </a:rPr>
              <a:t>Rythme de travail</a:t>
            </a:r>
            <a:endParaRPr b="1"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Un seul CM </a:t>
            </a:r>
            <a:r>
              <a:rPr i="1" lang="en-US" sz="2000">
                <a:solidFill>
                  <a:schemeClr val="lt1"/>
                </a:solidFill>
                <a:latin typeface="Avenir Next For Intuit"/>
                <a:ea typeface="Avenir Next For Intuit"/>
                <a:cs typeface="Avenir Next For Intuit"/>
                <a:sym typeface="Avenir Next For Intuit"/>
              </a:rPr>
              <a:t>(lundi matin)</a:t>
            </a:r>
            <a:r>
              <a:rPr lang="en-US" sz="2000">
                <a:solidFill>
                  <a:schemeClr val="lt1"/>
                </a:solidFill>
                <a:latin typeface="Avenir Next For Intuit"/>
                <a:ea typeface="Avenir Next For Intuit"/>
                <a:cs typeface="Avenir Next For Intuit"/>
                <a:sym typeface="Avenir Next For Intuit"/>
              </a:rPr>
              <a:t> + présentation détaillée des attentes pour la soutenance </a:t>
            </a:r>
            <a:r>
              <a:rPr i="1" lang="en-US" sz="2000">
                <a:solidFill>
                  <a:schemeClr val="lt1"/>
                </a:solidFill>
                <a:latin typeface="Avenir Next For Intuit"/>
                <a:ea typeface="Avenir Next For Intuit"/>
                <a:cs typeface="Avenir Next For Intuit"/>
                <a:sym typeface="Avenir Next For Intuit"/>
              </a:rPr>
              <a:t>(mercredi matin)</a:t>
            </a:r>
            <a:r>
              <a:rPr lang="en-US" sz="2000">
                <a:solidFill>
                  <a:schemeClr val="lt1"/>
                </a:solidFill>
                <a:latin typeface="Avenir Next For Intuit"/>
                <a:ea typeface="Avenir Next For Intuit"/>
                <a:cs typeface="Avenir Next For Intuit"/>
                <a:sym typeface="Avenir Next For Intuit"/>
              </a:rPr>
              <a:t> </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15 à 20 mins de session personnalisée avec chaque groupe, du mardi au jeudi</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Char char="-"/>
            </a:pPr>
            <a:r>
              <a:rPr lang="en-US" sz="2000">
                <a:solidFill>
                  <a:schemeClr val="lt1"/>
                </a:solidFill>
                <a:latin typeface="Avenir Next For Intuit"/>
                <a:ea typeface="Avenir Next For Intuit"/>
                <a:cs typeface="Avenir Next For Intuit"/>
                <a:sym typeface="Avenir Next For Intuit"/>
              </a:rPr>
              <a:t>Une soutenance de 15 mins </a:t>
            </a:r>
            <a:r>
              <a:rPr i="1" lang="en-US" sz="2000">
                <a:solidFill>
                  <a:schemeClr val="lt1"/>
                </a:solidFill>
                <a:latin typeface="Avenir Next For Intuit"/>
                <a:ea typeface="Avenir Next For Intuit"/>
                <a:cs typeface="Avenir Next For Intuit"/>
                <a:sym typeface="Avenir Next For Intuit"/>
              </a:rPr>
              <a:t>(vendredi)</a:t>
            </a:r>
            <a:r>
              <a:rPr lang="en-US" sz="2000">
                <a:solidFill>
                  <a:schemeClr val="lt1"/>
                </a:solidFill>
                <a:latin typeface="Avenir Next For Intuit"/>
                <a:ea typeface="Avenir Next For Intuit"/>
                <a:cs typeface="Avenir Next For Intuit"/>
                <a:sym typeface="Avenir Next For Intuit"/>
              </a:rPr>
              <a:t> avec 10 minutes de présentation et 5 à 8 mins de Q&amp;A</a:t>
            </a:r>
            <a:endParaRPr sz="2000">
              <a:solidFill>
                <a:schemeClr val="lt1"/>
              </a:solidFill>
              <a:latin typeface="Avenir Next For Intuit"/>
              <a:ea typeface="Avenir Next For Intuit"/>
              <a:cs typeface="Avenir Next For Intuit"/>
              <a:sym typeface="Avenir Next For Intui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18"/>
          <p:cNvSpPr txBox="1"/>
          <p:nvPr>
            <p:ph type="title"/>
          </p:nvPr>
        </p:nvSpPr>
        <p:spPr>
          <a:xfrm>
            <a:off x="4876800" y="1777350"/>
            <a:ext cx="5931000" cy="3303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SzPts val="990"/>
              <a:buNone/>
            </a:pPr>
            <a:r>
              <a:rPr lang="en-US" sz="5100"/>
              <a:t>Validation des Objectifs : OKR</a:t>
            </a:r>
            <a:endParaRPr sz="5100"/>
          </a:p>
        </p:txBody>
      </p:sp>
      <p:sp>
        <p:nvSpPr>
          <p:cNvPr id="1655" name="Google Shape;1655;p218"/>
          <p:cNvSpPr/>
          <p:nvPr/>
        </p:nvSpPr>
        <p:spPr>
          <a:xfrm flipH="1">
            <a:off x="-2103300" y="-47550"/>
            <a:ext cx="6980100" cy="6953100"/>
          </a:xfrm>
          <a:prstGeom prst="parallelogram">
            <a:avLst>
              <a:gd fmla="val 3006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8"/>
          <p:cNvSpPr txBox="1"/>
          <p:nvPr/>
        </p:nvSpPr>
        <p:spPr>
          <a:xfrm>
            <a:off x="1797200" y="2963850"/>
            <a:ext cx="3000000" cy="13107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7700">
                <a:solidFill>
                  <a:schemeClr val="accent2"/>
                </a:solidFill>
                <a:latin typeface="AvenirNext forINTUIT W05 Demi"/>
                <a:ea typeface="AvenirNext forINTUIT W05 Demi"/>
                <a:cs typeface="AvenirNext forINTUIT W05 Demi"/>
                <a:sym typeface="AvenirNext forINTUIT W05 Demi"/>
              </a:rPr>
              <a:t>3</a:t>
            </a:r>
            <a:r>
              <a:rPr b="1" lang="en-US" sz="7700">
                <a:solidFill>
                  <a:schemeClr val="accent2"/>
                </a:solidFill>
                <a:latin typeface="AvenirNext forINTUIT W05 Demi"/>
                <a:ea typeface="AvenirNext forINTUIT W05 Demi"/>
                <a:cs typeface="AvenirNext forINTUIT W05 Demi"/>
                <a:sym typeface="AvenirNext forINTUIT W05 Demi"/>
              </a:rPr>
              <a:t>. </a:t>
            </a:r>
            <a:endParaRPr b="1" sz="5100">
              <a:solidFill>
                <a:schemeClr val="accent2"/>
              </a:solidFill>
              <a:latin typeface="AvenirNext forINTUIT W05 Demi"/>
              <a:ea typeface="AvenirNext forINTUIT W05 Demi"/>
              <a:cs typeface="AvenirNext forINTUIT W05 Demi"/>
              <a:sym typeface="AvenirNext forINTUIT W05 Dem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1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62" name="Google Shape;1662;p219"/>
          <p:cNvSpPr txBox="1"/>
          <p:nvPr>
            <p:ph idx="1" type="body"/>
          </p:nvPr>
        </p:nvSpPr>
        <p:spPr>
          <a:xfrm>
            <a:off x="457200" y="2143913"/>
            <a:ext cx="11103900" cy="3631800"/>
          </a:xfrm>
          <a:prstGeom prst="rect">
            <a:avLst/>
          </a:prstGeom>
        </p:spPr>
        <p:txBody>
          <a:bodyPr anchorCtr="0" anchor="t" bIns="45700" lIns="45700" spcFirstLastPara="1" rIns="45700" wrap="square" tIns="45700">
            <a:noAutofit/>
          </a:bodyPr>
          <a:lstStyle/>
          <a:p>
            <a:pPr indent="0" lvl="0" marL="0" rtl="0" algn="l">
              <a:lnSpc>
                <a:spcPct val="95000"/>
              </a:lnSpc>
              <a:spcBef>
                <a:spcPts val="1800"/>
              </a:spcBef>
              <a:spcAft>
                <a:spcPts val="0"/>
              </a:spcAft>
              <a:buSzPts val="275"/>
              <a:buNone/>
            </a:pPr>
            <a:r>
              <a:rPr b="1" lang="en-US"/>
              <a:t>👉 Les OKR </a:t>
            </a:r>
            <a:r>
              <a:rPr lang="en-US"/>
              <a:t>sont des</a:t>
            </a:r>
            <a:r>
              <a:rPr b="1" lang="en-US"/>
              <a:t> objectifs dits spécifiques.  </a:t>
            </a:r>
            <a:endParaRPr b="1"/>
          </a:p>
          <a:p>
            <a:pPr indent="0" lvl="0" marL="0" rtl="0" algn="l">
              <a:lnSpc>
                <a:spcPct val="95000"/>
              </a:lnSpc>
              <a:spcBef>
                <a:spcPts val="1800"/>
              </a:spcBef>
              <a:spcAft>
                <a:spcPts val="0"/>
              </a:spcAft>
              <a:buSzPts val="275"/>
              <a:buNone/>
            </a:pPr>
            <a:r>
              <a:rPr b="1" lang="en-US"/>
              <a:t>👉 </a:t>
            </a:r>
            <a:r>
              <a:rPr lang="en-US"/>
              <a:t>Il s’agit d’une</a:t>
            </a:r>
            <a:r>
              <a:rPr b="1" lang="en-US"/>
              <a:t> méthodologie </a:t>
            </a:r>
            <a:r>
              <a:rPr lang="en-US"/>
              <a:t>qui met en exergue l’</a:t>
            </a:r>
            <a:r>
              <a:rPr b="1" lang="en-US"/>
              <a:t>objectif à atteindre </a:t>
            </a:r>
            <a:r>
              <a:rPr lang="en-US"/>
              <a:t>ainsi que le</a:t>
            </a:r>
            <a:r>
              <a:rPr b="1" lang="en-US"/>
              <a:t> plan d’actions pour y parvenir.</a:t>
            </a:r>
            <a:endParaRPr b="1"/>
          </a:p>
          <a:p>
            <a:pPr indent="0" lvl="0" marL="0" rtl="0" algn="l">
              <a:lnSpc>
                <a:spcPct val="95000"/>
              </a:lnSpc>
              <a:spcBef>
                <a:spcPts val="1800"/>
              </a:spcBef>
              <a:spcAft>
                <a:spcPts val="0"/>
              </a:spcAft>
              <a:buSzPts val="275"/>
              <a:buNone/>
            </a:pPr>
            <a:r>
              <a:rPr b="1" lang="en-US"/>
              <a:t>👉</a:t>
            </a:r>
            <a:r>
              <a:rPr lang="en-US"/>
              <a:t> Ils s’appliquent dans le</a:t>
            </a:r>
            <a:r>
              <a:rPr b="1" lang="en-US"/>
              <a:t> quotidien des Marketeurs pour atteindre un objectif précis.</a:t>
            </a:r>
            <a:endParaRPr b="1"/>
          </a:p>
          <a:p>
            <a:pPr indent="0" lvl="0" marL="0" rtl="0" algn="l">
              <a:lnSpc>
                <a:spcPct val="95000"/>
              </a:lnSpc>
              <a:spcBef>
                <a:spcPts val="1800"/>
              </a:spcBef>
              <a:spcAft>
                <a:spcPts val="0"/>
              </a:spcAft>
              <a:buClr>
                <a:schemeClr val="accent6"/>
              </a:buClr>
              <a:buSzPts val="275"/>
              <a:buFont typeface="Arial"/>
              <a:buNone/>
            </a:pPr>
            <a:r>
              <a:rPr b="1" lang="en-US"/>
              <a:t>👉</a:t>
            </a:r>
            <a:r>
              <a:rPr lang="en-US"/>
              <a:t> Compte tenu de l’efficacité de la méthode des OKRs, elle est également appliquée à d’autres services en entreprise (RH, Produit, Sales etc.) </a:t>
            </a:r>
            <a:endParaRPr b="1"/>
          </a:p>
        </p:txBody>
      </p:sp>
      <p:sp>
        <p:nvSpPr>
          <p:cNvPr id="1663" name="Google Shape;1663;p219"/>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Définition &amp; Principes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2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69" name="Google Shape;1669;p220"/>
          <p:cNvSpPr txBox="1"/>
          <p:nvPr>
            <p:ph idx="1" type="body"/>
          </p:nvPr>
        </p:nvSpPr>
        <p:spPr>
          <a:xfrm>
            <a:off x="457200" y="2143913"/>
            <a:ext cx="11103900" cy="3631800"/>
          </a:xfrm>
          <a:prstGeom prst="rect">
            <a:avLst/>
          </a:prstGeom>
        </p:spPr>
        <p:txBody>
          <a:bodyPr anchorCtr="0" anchor="t" bIns="45700" lIns="45700" spcFirstLastPara="1" rIns="45700" wrap="square" tIns="45700">
            <a:noAutofit/>
          </a:bodyPr>
          <a:lstStyle/>
          <a:p>
            <a:pPr indent="0" lvl="0" marL="0" rtl="0" algn="l">
              <a:lnSpc>
                <a:spcPct val="95000"/>
              </a:lnSpc>
              <a:spcBef>
                <a:spcPts val="1800"/>
              </a:spcBef>
              <a:spcAft>
                <a:spcPts val="0"/>
              </a:spcAft>
              <a:buSzPts val="275"/>
              <a:buNone/>
            </a:pPr>
            <a:r>
              <a:rPr b="1" lang="en-US"/>
              <a:t>👉 Objectif :</a:t>
            </a:r>
            <a:endParaRPr b="1"/>
          </a:p>
          <a:p>
            <a:pPr indent="-355600" lvl="0" marL="914400" rtl="0" algn="l">
              <a:lnSpc>
                <a:spcPct val="95000"/>
              </a:lnSpc>
              <a:spcBef>
                <a:spcPts val="1800"/>
              </a:spcBef>
              <a:spcAft>
                <a:spcPts val="0"/>
              </a:spcAft>
              <a:buClr>
                <a:schemeClr val="accent2"/>
              </a:buClr>
              <a:buSzPts val="2000"/>
              <a:buChar char="●"/>
            </a:pPr>
            <a:r>
              <a:rPr lang="en-US"/>
              <a:t>Répond à la question : “Que voulons-nous atteindre ?”</a:t>
            </a:r>
            <a:endParaRPr>
              <a:solidFill>
                <a:schemeClr val="lt1"/>
              </a:solidFill>
            </a:endParaRPr>
          </a:p>
          <a:p>
            <a:pPr indent="-355600" lvl="0" marL="914400" rtl="0" algn="l">
              <a:lnSpc>
                <a:spcPct val="95000"/>
              </a:lnSpc>
              <a:spcBef>
                <a:spcPts val="0"/>
              </a:spcBef>
              <a:spcAft>
                <a:spcPts val="0"/>
              </a:spcAft>
              <a:buClr>
                <a:schemeClr val="accent2"/>
              </a:buClr>
              <a:buSzPts val="2000"/>
              <a:buChar char="●"/>
            </a:pPr>
            <a:r>
              <a:rPr lang="en-US"/>
              <a:t>Indique où l’on souhaite aller </a:t>
            </a:r>
            <a:endParaRPr>
              <a:solidFill>
                <a:schemeClr val="lt1"/>
              </a:solidFill>
            </a:endParaRPr>
          </a:p>
          <a:p>
            <a:pPr indent="0" lvl="0" marL="0" rtl="0" algn="l">
              <a:lnSpc>
                <a:spcPct val="115000"/>
              </a:lnSpc>
              <a:spcBef>
                <a:spcPts val="1200"/>
              </a:spcBef>
              <a:spcAft>
                <a:spcPts val="0"/>
              </a:spcAft>
              <a:buNone/>
            </a:pPr>
            <a:r>
              <a:t/>
            </a:r>
            <a:endParaRPr b="1" sz="1100">
              <a:solidFill>
                <a:schemeClr val="accent6"/>
              </a:solidFill>
              <a:latin typeface="Arial"/>
              <a:ea typeface="Arial"/>
              <a:cs typeface="Arial"/>
              <a:sym typeface="Arial"/>
            </a:endParaRPr>
          </a:p>
          <a:p>
            <a:pPr indent="0" lvl="0" marL="0" rtl="0" algn="l">
              <a:lnSpc>
                <a:spcPct val="95000"/>
              </a:lnSpc>
              <a:spcBef>
                <a:spcPts val="1800"/>
              </a:spcBef>
              <a:spcAft>
                <a:spcPts val="0"/>
              </a:spcAft>
              <a:buSzPts val="275"/>
              <a:buNone/>
            </a:pPr>
            <a:r>
              <a:rPr b="1" lang="en-US"/>
              <a:t>👉 Résultats clés :</a:t>
            </a:r>
            <a:endParaRPr b="1"/>
          </a:p>
          <a:p>
            <a:pPr indent="-355600" lvl="0" marL="914400" rtl="0" algn="l">
              <a:lnSpc>
                <a:spcPct val="95000"/>
              </a:lnSpc>
              <a:spcBef>
                <a:spcPts val="1800"/>
              </a:spcBef>
              <a:spcAft>
                <a:spcPts val="0"/>
              </a:spcAft>
              <a:buClr>
                <a:schemeClr val="accent2"/>
              </a:buClr>
              <a:buSzPts val="2000"/>
              <a:buChar char="●"/>
            </a:pPr>
            <a:r>
              <a:rPr lang="en-US"/>
              <a:t>Répond à la question </a:t>
            </a:r>
            <a:r>
              <a:rPr lang="en-US">
                <a:solidFill>
                  <a:schemeClr val="lt1"/>
                </a:solidFill>
              </a:rPr>
              <a:t>: </a:t>
            </a:r>
            <a:r>
              <a:rPr lang="en-US"/>
              <a:t>“Qu’est-ce qui fera le succès de cet objectif ?”</a:t>
            </a:r>
            <a:endParaRPr>
              <a:solidFill>
                <a:schemeClr val="lt1"/>
              </a:solidFill>
            </a:endParaRPr>
          </a:p>
          <a:p>
            <a:pPr indent="-355600" lvl="0" marL="914400" rtl="0" algn="l">
              <a:lnSpc>
                <a:spcPct val="95000"/>
              </a:lnSpc>
              <a:spcBef>
                <a:spcPts val="0"/>
              </a:spcBef>
              <a:spcAft>
                <a:spcPts val="0"/>
              </a:spcAft>
              <a:buClr>
                <a:schemeClr val="accent2"/>
              </a:buClr>
              <a:buSzPts val="2000"/>
              <a:buChar char="●"/>
            </a:pPr>
            <a:r>
              <a:rPr lang="en-US"/>
              <a:t>Indique comment l’objectif va être atteint</a:t>
            </a:r>
            <a:endParaRPr>
              <a:solidFill>
                <a:schemeClr val="lt1"/>
              </a:solidFill>
            </a:endParaRPr>
          </a:p>
          <a:p>
            <a:pPr indent="-355600" lvl="0" marL="914400" rtl="0" algn="l">
              <a:lnSpc>
                <a:spcPct val="95000"/>
              </a:lnSpc>
              <a:spcBef>
                <a:spcPts val="0"/>
              </a:spcBef>
              <a:spcAft>
                <a:spcPts val="0"/>
              </a:spcAft>
              <a:buClr>
                <a:schemeClr val="accent2"/>
              </a:buClr>
              <a:buSzPts val="2000"/>
              <a:buChar char="●"/>
            </a:pPr>
            <a:r>
              <a:rPr lang="en-US"/>
              <a:t>Éléments chiffrés et détaillés</a:t>
            </a:r>
            <a:endParaRPr/>
          </a:p>
        </p:txBody>
      </p:sp>
      <p:sp>
        <p:nvSpPr>
          <p:cNvPr id="1670" name="Google Shape;1670;p220"/>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Définition &amp; Principes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2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76" name="Google Shape;1676;p221"/>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Définition &amp; Principes</a:t>
            </a:r>
            <a:endParaRPr/>
          </a:p>
        </p:txBody>
      </p:sp>
      <p:pic>
        <p:nvPicPr>
          <p:cNvPr id="1677" name="Google Shape;1677;p221"/>
          <p:cNvPicPr preferRelativeResize="0"/>
          <p:nvPr/>
        </p:nvPicPr>
        <p:blipFill>
          <a:blip r:embed="rId3">
            <a:alphaModFix/>
          </a:blip>
          <a:stretch>
            <a:fillRect/>
          </a:stretch>
        </p:blipFill>
        <p:spPr>
          <a:xfrm>
            <a:off x="943775" y="2051000"/>
            <a:ext cx="10301251" cy="2188175"/>
          </a:xfrm>
          <a:prstGeom prst="rect">
            <a:avLst/>
          </a:prstGeom>
          <a:noFill/>
          <a:ln>
            <a:noFill/>
          </a:ln>
        </p:spPr>
      </p:pic>
      <p:sp>
        <p:nvSpPr>
          <p:cNvPr id="1678" name="Google Shape;1678;p221"/>
          <p:cNvSpPr txBox="1"/>
          <p:nvPr/>
        </p:nvSpPr>
        <p:spPr>
          <a:xfrm>
            <a:off x="2242375" y="4468325"/>
            <a:ext cx="157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Objectives</a:t>
            </a:r>
            <a:endParaRPr b="1" sz="2000">
              <a:solidFill>
                <a:schemeClr val="lt1"/>
              </a:solidFill>
              <a:latin typeface="Avenir Next For Intuit"/>
              <a:ea typeface="Avenir Next For Intuit"/>
              <a:cs typeface="Avenir Next For Intuit"/>
              <a:sym typeface="Avenir Next For Intuit"/>
            </a:endParaRPr>
          </a:p>
        </p:txBody>
      </p:sp>
      <p:sp>
        <p:nvSpPr>
          <p:cNvPr id="1679" name="Google Shape;1679;p221"/>
          <p:cNvSpPr txBox="1"/>
          <p:nvPr/>
        </p:nvSpPr>
        <p:spPr>
          <a:xfrm>
            <a:off x="7272275" y="4468325"/>
            <a:ext cx="179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Key Results</a:t>
            </a:r>
            <a:endParaRPr b="1" sz="2000">
              <a:solidFill>
                <a:schemeClr val="lt1"/>
              </a:solidFill>
              <a:latin typeface="Avenir Next For Intuit"/>
              <a:ea typeface="Avenir Next For Intuit"/>
              <a:cs typeface="Avenir Next For Intuit"/>
              <a:sym typeface="Avenir Next For Intui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3" name="Shape 1683"/>
        <p:cNvGrpSpPr/>
        <p:nvPr/>
      </p:nvGrpSpPr>
      <p:grpSpPr>
        <a:xfrm>
          <a:off x="0" y="0"/>
          <a:ext cx="0" cy="0"/>
          <a:chOff x="0" y="0"/>
          <a:chExt cx="0" cy="0"/>
        </a:xfrm>
      </p:grpSpPr>
      <p:sp>
        <p:nvSpPr>
          <p:cNvPr id="1684" name="Google Shape;1684;p22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685" name="Google Shape;1685;p222"/>
          <p:cNvSpPr txBox="1"/>
          <p:nvPr>
            <p:ph idx="1" type="body"/>
          </p:nvPr>
        </p:nvSpPr>
        <p:spPr>
          <a:xfrm>
            <a:off x="457200" y="1981200"/>
            <a:ext cx="11103900" cy="4359900"/>
          </a:xfrm>
          <a:prstGeom prst="rect">
            <a:avLst/>
          </a:prstGeom>
        </p:spPr>
        <p:txBody>
          <a:bodyPr anchorCtr="0" anchor="t" bIns="45700" lIns="45700" spcFirstLastPara="1" rIns="45700" wrap="square" tIns="45700">
            <a:noAutofit/>
          </a:bodyPr>
          <a:lstStyle/>
          <a:p>
            <a:pPr indent="0" lvl="0" marL="0" rtl="0" algn="l">
              <a:lnSpc>
                <a:spcPct val="95000"/>
              </a:lnSpc>
              <a:spcBef>
                <a:spcPts val="1800"/>
              </a:spcBef>
              <a:spcAft>
                <a:spcPts val="0"/>
              </a:spcAft>
              <a:buNone/>
            </a:pPr>
            <a:r>
              <a:rPr b="1" lang="en-US">
                <a:solidFill>
                  <a:schemeClr val="accent2"/>
                </a:solidFill>
              </a:rPr>
              <a:t>👉  </a:t>
            </a:r>
            <a:r>
              <a:rPr b="1" lang="en-US"/>
              <a:t>Comment construire un OKR ?</a:t>
            </a:r>
            <a:endParaRPr b="1">
              <a:solidFill>
                <a:schemeClr val="lt1"/>
              </a:solidFill>
            </a:endParaRPr>
          </a:p>
          <a:p>
            <a:pPr indent="0" lvl="0" marL="0" rtl="0" algn="l">
              <a:lnSpc>
                <a:spcPct val="95000"/>
              </a:lnSpc>
              <a:spcBef>
                <a:spcPts val="1800"/>
              </a:spcBef>
              <a:spcAft>
                <a:spcPts val="0"/>
              </a:spcAft>
              <a:buSzPts val="275"/>
              <a:buNone/>
            </a:pPr>
            <a:r>
              <a:t/>
            </a:r>
            <a:endParaRPr>
              <a:solidFill>
                <a:schemeClr val="lt1"/>
              </a:solidFill>
            </a:endParaRPr>
          </a:p>
          <a:p>
            <a:pPr indent="0" lvl="0" marL="0" rtl="0" algn="l">
              <a:lnSpc>
                <a:spcPct val="95000"/>
              </a:lnSpc>
              <a:spcBef>
                <a:spcPts val="1800"/>
              </a:spcBef>
              <a:spcAft>
                <a:spcPts val="0"/>
              </a:spcAft>
              <a:buSzPts val="275"/>
              <a:buNone/>
            </a:pPr>
            <a:r>
              <a:t/>
            </a:r>
            <a:endParaRPr>
              <a:solidFill>
                <a:schemeClr val="lt1"/>
              </a:solidFill>
            </a:endParaRPr>
          </a:p>
          <a:p>
            <a:pPr indent="0" lvl="0" marL="0" rtl="0" algn="l">
              <a:lnSpc>
                <a:spcPct val="95000"/>
              </a:lnSpc>
              <a:spcBef>
                <a:spcPts val="1800"/>
              </a:spcBef>
              <a:spcAft>
                <a:spcPts val="0"/>
              </a:spcAft>
              <a:buSzPts val="275"/>
              <a:buNone/>
            </a:pPr>
            <a:r>
              <a:t/>
            </a:r>
            <a:endParaRPr>
              <a:solidFill>
                <a:schemeClr val="lt1"/>
              </a:solidFill>
            </a:endParaRPr>
          </a:p>
          <a:p>
            <a:pPr indent="0" lvl="0" marL="0" rtl="0" algn="l">
              <a:lnSpc>
                <a:spcPct val="95000"/>
              </a:lnSpc>
              <a:spcBef>
                <a:spcPts val="1800"/>
              </a:spcBef>
              <a:spcAft>
                <a:spcPts val="0"/>
              </a:spcAft>
              <a:buSzPts val="275"/>
              <a:buNone/>
            </a:pPr>
            <a:r>
              <a:t/>
            </a:r>
            <a:endParaRPr/>
          </a:p>
          <a:p>
            <a:pPr indent="0" lvl="0" marL="0" rtl="0" algn="l">
              <a:lnSpc>
                <a:spcPct val="95000"/>
              </a:lnSpc>
              <a:spcBef>
                <a:spcPts val="1800"/>
              </a:spcBef>
              <a:spcAft>
                <a:spcPts val="0"/>
              </a:spcAft>
              <a:buSzPts val="275"/>
              <a:buNone/>
            </a:pPr>
            <a:br>
              <a:rPr b="1" lang="en-US">
                <a:solidFill>
                  <a:schemeClr val="accent2"/>
                </a:solidFill>
              </a:rPr>
            </a:br>
            <a:r>
              <a:rPr b="1" lang="en-US">
                <a:solidFill>
                  <a:schemeClr val="accent2"/>
                </a:solidFill>
              </a:rPr>
              <a:t>👉 </a:t>
            </a:r>
            <a:r>
              <a:rPr b="1" lang="en-US"/>
              <a:t>Les OKR doivent :</a:t>
            </a:r>
            <a:endParaRPr b="1">
              <a:solidFill>
                <a:schemeClr val="lt1"/>
              </a:solidFill>
            </a:endParaRPr>
          </a:p>
          <a:p>
            <a:pPr indent="-355600" lvl="0" marL="914400" rtl="0" algn="l">
              <a:lnSpc>
                <a:spcPct val="95000"/>
              </a:lnSpc>
              <a:spcBef>
                <a:spcPts val="1800"/>
              </a:spcBef>
              <a:spcAft>
                <a:spcPts val="0"/>
              </a:spcAft>
              <a:buClr>
                <a:schemeClr val="accent2"/>
              </a:buClr>
              <a:buSzPts val="2000"/>
              <a:buChar char="●"/>
            </a:pPr>
            <a:r>
              <a:rPr lang="en-US"/>
              <a:t>être </a:t>
            </a:r>
            <a:r>
              <a:rPr lang="en-US">
                <a:solidFill>
                  <a:schemeClr val="lt1"/>
                </a:solidFill>
              </a:rPr>
              <a:t>visible</a:t>
            </a:r>
            <a:r>
              <a:rPr lang="en-US"/>
              <a:t>s/accessibles auprès de tou·te·s</a:t>
            </a:r>
            <a:endParaRPr>
              <a:solidFill>
                <a:schemeClr val="lt1"/>
              </a:solidFill>
            </a:endParaRPr>
          </a:p>
          <a:p>
            <a:pPr indent="-355600" lvl="0" marL="914400" rtl="0" algn="l">
              <a:lnSpc>
                <a:spcPct val="95000"/>
              </a:lnSpc>
              <a:spcBef>
                <a:spcPts val="0"/>
              </a:spcBef>
              <a:spcAft>
                <a:spcPts val="0"/>
              </a:spcAft>
              <a:buClr>
                <a:schemeClr val="accent2"/>
              </a:buClr>
              <a:buSzPts val="2000"/>
              <a:buChar char="●"/>
            </a:pPr>
            <a:r>
              <a:rPr lang="en-US"/>
              <a:t>pouvoir s’adapter au regard du contexte économique/politique</a:t>
            </a:r>
            <a:endParaRPr/>
          </a:p>
          <a:p>
            <a:pPr indent="-355600" lvl="0" marL="914400" rtl="0" algn="l">
              <a:lnSpc>
                <a:spcPct val="95000"/>
              </a:lnSpc>
              <a:spcBef>
                <a:spcPts val="0"/>
              </a:spcBef>
              <a:spcAft>
                <a:spcPts val="0"/>
              </a:spcAft>
              <a:buClr>
                <a:schemeClr val="accent2"/>
              </a:buClr>
              <a:buSzPts val="2000"/>
              <a:buChar char="●"/>
            </a:pPr>
            <a:r>
              <a:rPr lang="en-US"/>
              <a:t>s’améliorer avec le temps</a:t>
            </a:r>
            <a:endParaRPr>
              <a:solidFill>
                <a:schemeClr val="lt1"/>
              </a:solidFill>
            </a:endParaRPr>
          </a:p>
        </p:txBody>
      </p:sp>
      <p:pic>
        <p:nvPicPr>
          <p:cNvPr id="1686" name="Google Shape;1686;p222"/>
          <p:cNvPicPr preferRelativeResize="0"/>
          <p:nvPr/>
        </p:nvPicPr>
        <p:blipFill>
          <a:blip r:embed="rId3">
            <a:alphaModFix/>
          </a:blip>
          <a:stretch>
            <a:fillRect/>
          </a:stretch>
        </p:blipFill>
        <p:spPr>
          <a:xfrm>
            <a:off x="458909" y="2384625"/>
            <a:ext cx="7686425" cy="2060550"/>
          </a:xfrm>
          <a:prstGeom prst="rect">
            <a:avLst/>
          </a:prstGeom>
          <a:noFill/>
          <a:ln>
            <a:noFill/>
          </a:ln>
        </p:spPr>
      </p:pic>
      <p:sp>
        <p:nvSpPr>
          <p:cNvPr id="1687" name="Google Shape;1687;p222"/>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Définition &amp; Principes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2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693" name="Google Shape;1693;p223"/>
          <p:cNvPicPr preferRelativeResize="0"/>
          <p:nvPr/>
        </p:nvPicPr>
        <p:blipFill>
          <a:blip r:embed="rId3">
            <a:alphaModFix/>
          </a:blip>
          <a:stretch>
            <a:fillRect/>
          </a:stretch>
        </p:blipFill>
        <p:spPr>
          <a:xfrm>
            <a:off x="4302125" y="782537"/>
            <a:ext cx="7393102" cy="5292927"/>
          </a:xfrm>
          <a:prstGeom prst="rect">
            <a:avLst/>
          </a:prstGeom>
          <a:noFill/>
          <a:ln>
            <a:noFill/>
          </a:ln>
          <a:effectLst>
            <a:outerShdw blurRad="57150" rotWithShape="0" algn="bl" dir="5400000" dist="19050">
              <a:srgbClr val="000000">
                <a:alpha val="20000"/>
              </a:srgbClr>
            </a:outerShdw>
          </a:effectLst>
        </p:spPr>
      </p:pic>
      <p:sp>
        <p:nvSpPr>
          <p:cNvPr id="1694" name="Google Shape;1694;p223"/>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Exemples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2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700" name="Google Shape;1700;p224"/>
          <p:cNvPicPr preferRelativeResize="0"/>
          <p:nvPr/>
        </p:nvPicPr>
        <p:blipFill rotWithShape="1">
          <a:blip r:embed="rId3">
            <a:alphaModFix/>
          </a:blip>
          <a:srcRect b="3201" l="4612" r="6340" t="4521"/>
          <a:stretch/>
        </p:blipFill>
        <p:spPr>
          <a:xfrm>
            <a:off x="457200" y="1946075"/>
            <a:ext cx="5343500" cy="2450125"/>
          </a:xfrm>
          <a:prstGeom prst="rect">
            <a:avLst/>
          </a:prstGeom>
          <a:noFill/>
          <a:ln>
            <a:noFill/>
          </a:ln>
          <a:effectLst>
            <a:outerShdw blurRad="57150" rotWithShape="0" algn="bl" dir="5400000" dist="19050">
              <a:srgbClr val="000000">
                <a:alpha val="20000"/>
              </a:srgbClr>
            </a:outerShdw>
          </a:effectLst>
        </p:spPr>
      </p:pic>
      <p:pic>
        <p:nvPicPr>
          <p:cNvPr id="1701" name="Google Shape;1701;p224"/>
          <p:cNvPicPr preferRelativeResize="0"/>
          <p:nvPr/>
        </p:nvPicPr>
        <p:blipFill rotWithShape="1">
          <a:blip r:embed="rId4">
            <a:alphaModFix/>
          </a:blip>
          <a:srcRect b="0" l="3480" r="8406" t="0"/>
          <a:stretch/>
        </p:blipFill>
        <p:spPr>
          <a:xfrm>
            <a:off x="6073950" y="1932325"/>
            <a:ext cx="4968150" cy="2485400"/>
          </a:xfrm>
          <a:prstGeom prst="rect">
            <a:avLst/>
          </a:prstGeom>
          <a:noFill/>
          <a:ln>
            <a:noFill/>
          </a:ln>
          <a:effectLst>
            <a:outerShdw blurRad="57150" rotWithShape="0" algn="bl" dir="5400000" dist="19050">
              <a:srgbClr val="000000">
                <a:alpha val="20000"/>
              </a:srgbClr>
            </a:outerShdw>
          </a:effectLst>
        </p:spPr>
      </p:pic>
      <p:pic>
        <p:nvPicPr>
          <p:cNvPr id="1702" name="Google Shape;1702;p224"/>
          <p:cNvPicPr preferRelativeResize="0"/>
          <p:nvPr/>
        </p:nvPicPr>
        <p:blipFill>
          <a:blip r:embed="rId5">
            <a:alphaModFix/>
          </a:blip>
          <a:stretch>
            <a:fillRect/>
          </a:stretch>
        </p:blipFill>
        <p:spPr>
          <a:xfrm>
            <a:off x="457200" y="4589425"/>
            <a:ext cx="4810499" cy="2111925"/>
          </a:xfrm>
          <a:prstGeom prst="rect">
            <a:avLst/>
          </a:prstGeom>
          <a:noFill/>
          <a:ln>
            <a:noFill/>
          </a:ln>
          <a:effectLst>
            <a:outerShdw blurRad="57150" rotWithShape="0" algn="bl" dir="5400000" dist="19050">
              <a:srgbClr val="000000">
                <a:alpha val="20000"/>
              </a:srgbClr>
            </a:outerShdw>
          </a:effectLst>
        </p:spPr>
      </p:pic>
      <p:pic>
        <p:nvPicPr>
          <p:cNvPr id="1703" name="Google Shape;1703;p224"/>
          <p:cNvPicPr preferRelativeResize="0"/>
          <p:nvPr/>
        </p:nvPicPr>
        <p:blipFill>
          <a:blip r:embed="rId6">
            <a:alphaModFix/>
          </a:blip>
          <a:stretch>
            <a:fillRect/>
          </a:stretch>
        </p:blipFill>
        <p:spPr>
          <a:xfrm>
            <a:off x="6073950" y="4589424"/>
            <a:ext cx="4968144" cy="2111925"/>
          </a:xfrm>
          <a:prstGeom prst="rect">
            <a:avLst/>
          </a:prstGeom>
          <a:noFill/>
          <a:ln>
            <a:noFill/>
          </a:ln>
          <a:effectLst>
            <a:outerShdw blurRad="57150" rotWithShape="0" algn="bl" dir="5400000" dist="19050">
              <a:srgbClr val="000000">
                <a:alpha val="20000"/>
              </a:srgbClr>
            </a:outerShdw>
          </a:effectLst>
        </p:spPr>
      </p:pic>
      <p:sp>
        <p:nvSpPr>
          <p:cNvPr id="1704" name="Google Shape;1704;p224"/>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OKR</a:t>
            </a:r>
            <a:br>
              <a:rPr lang="en-US"/>
            </a:br>
            <a:r>
              <a:rPr lang="en-US"/>
              <a:t>Exemples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25"/>
          <p:cNvSpPr txBox="1"/>
          <p:nvPr>
            <p:ph type="title"/>
          </p:nvPr>
        </p:nvSpPr>
        <p:spPr>
          <a:xfrm>
            <a:off x="4876800" y="1777350"/>
            <a:ext cx="5508300" cy="3303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SzPts val="990"/>
              <a:buNone/>
            </a:pPr>
            <a:r>
              <a:rPr lang="en-US" sz="5100"/>
              <a:t>Growth Mindset</a:t>
            </a:r>
            <a:endParaRPr sz="5100"/>
          </a:p>
        </p:txBody>
      </p:sp>
      <p:sp>
        <p:nvSpPr>
          <p:cNvPr id="1710" name="Google Shape;1710;p225"/>
          <p:cNvSpPr/>
          <p:nvPr/>
        </p:nvSpPr>
        <p:spPr>
          <a:xfrm flipH="1">
            <a:off x="-2103300" y="-47550"/>
            <a:ext cx="6980100" cy="6953100"/>
          </a:xfrm>
          <a:prstGeom prst="parallelogram">
            <a:avLst>
              <a:gd fmla="val 3006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5"/>
          <p:cNvSpPr txBox="1"/>
          <p:nvPr/>
        </p:nvSpPr>
        <p:spPr>
          <a:xfrm>
            <a:off x="1797200" y="2963850"/>
            <a:ext cx="3000000" cy="13107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7700">
                <a:solidFill>
                  <a:schemeClr val="accent2"/>
                </a:solidFill>
                <a:latin typeface="AvenirNext forINTUIT W05 Demi"/>
                <a:ea typeface="AvenirNext forINTUIT W05 Demi"/>
                <a:cs typeface="AvenirNext forINTUIT W05 Demi"/>
                <a:sym typeface="AvenirNext forINTUIT W05 Demi"/>
              </a:rPr>
              <a:t>3. </a:t>
            </a:r>
            <a:endParaRPr b="1" sz="5100">
              <a:solidFill>
                <a:schemeClr val="accent2"/>
              </a:solidFill>
              <a:latin typeface="AvenirNext forINTUIT W05 Demi"/>
              <a:ea typeface="AvenirNext forINTUIT W05 Demi"/>
              <a:cs typeface="AvenirNext forINTUIT W05 Demi"/>
              <a:sym typeface="AvenirNext forINTUIT W05 Dem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226"/>
          <p:cNvSpPr/>
          <p:nvPr/>
        </p:nvSpPr>
        <p:spPr>
          <a:xfrm>
            <a:off x="5723600" y="1856300"/>
            <a:ext cx="5352300" cy="46245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718" name="Google Shape;1718;p226"/>
          <p:cNvPicPr preferRelativeResize="0"/>
          <p:nvPr/>
        </p:nvPicPr>
        <p:blipFill>
          <a:blip r:embed="rId3">
            <a:alphaModFix/>
          </a:blip>
          <a:stretch>
            <a:fillRect/>
          </a:stretch>
        </p:blipFill>
        <p:spPr>
          <a:xfrm>
            <a:off x="5922700" y="2040925"/>
            <a:ext cx="4998549" cy="4263450"/>
          </a:xfrm>
          <a:prstGeom prst="rect">
            <a:avLst/>
          </a:prstGeom>
          <a:noFill/>
          <a:ln>
            <a:noFill/>
          </a:ln>
        </p:spPr>
      </p:pic>
      <p:sp>
        <p:nvSpPr>
          <p:cNvPr id="1719" name="Google Shape;1719;p226"/>
          <p:cNvSpPr txBox="1"/>
          <p:nvPr>
            <p:ph idx="1" type="body"/>
          </p:nvPr>
        </p:nvSpPr>
        <p:spPr>
          <a:xfrm>
            <a:off x="457200" y="2040925"/>
            <a:ext cx="4444200" cy="38331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None/>
            </a:pPr>
            <a:r>
              <a:t/>
            </a:r>
            <a:endParaRPr/>
          </a:p>
          <a:p>
            <a:pPr indent="0" lvl="0" marL="0" rtl="0" algn="l">
              <a:lnSpc>
                <a:spcPct val="115000"/>
              </a:lnSpc>
              <a:spcBef>
                <a:spcPts val="1800"/>
              </a:spcBef>
              <a:spcAft>
                <a:spcPts val="0"/>
              </a:spcAft>
              <a:buNone/>
            </a:pPr>
            <a:r>
              <a:rPr b="1" lang="en-US"/>
              <a:t>Mesure, Analyse &amp; Optimisation : les 3 piliers s’articulent autour des objectifs — </a:t>
            </a:r>
            <a:r>
              <a:rPr lang="en-US"/>
              <a:t>élément central à tout projet de croissance que l’on initie. </a:t>
            </a:r>
            <a:endParaRPr>
              <a:solidFill>
                <a:schemeClr val="lt1"/>
              </a:solidFill>
            </a:endParaRPr>
          </a:p>
          <a:p>
            <a:pPr indent="0" lvl="0" marL="0" rtl="0" algn="l">
              <a:lnSpc>
                <a:spcPct val="115000"/>
              </a:lnSpc>
              <a:spcBef>
                <a:spcPts val="1800"/>
              </a:spcBef>
              <a:spcAft>
                <a:spcPts val="0"/>
              </a:spcAft>
              <a:buNone/>
            </a:pPr>
            <a:r>
              <a:t/>
            </a:r>
            <a:endParaRPr/>
          </a:p>
        </p:txBody>
      </p:sp>
      <p:sp>
        <p:nvSpPr>
          <p:cNvPr id="1720" name="Google Shape;1720;p226"/>
          <p:cNvSpPr txBox="1"/>
          <p:nvPr>
            <p:ph type="title"/>
          </p:nvPr>
        </p:nvSpPr>
        <p:spPr>
          <a:xfrm>
            <a:off x="457200" y="548658"/>
            <a:ext cx="10969800" cy="1132200"/>
          </a:xfrm>
          <a:prstGeom prst="rect">
            <a:avLst/>
          </a:prstGeom>
        </p:spPr>
        <p:txBody>
          <a:bodyPr anchorCtr="0" anchor="b" bIns="45700" lIns="45700" spcFirstLastPara="1" rIns="45700" wrap="square" tIns="45700">
            <a:normAutofit fontScale="90000"/>
          </a:bodyPr>
          <a:lstStyle/>
          <a:p>
            <a:pPr indent="0" lvl="0" marL="0" rtl="0" algn="l">
              <a:lnSpc>
                <a:spcPct val="115000"/>
              </a:lnSpc>
              <a:spcBef>
                <a:spcPts val="1700"/>
              </a:spcBef>
              <a:spcAft>
                <a:spcPts val="0"/>
              </a:spcAft>
              <a:buNone/>
            </a:pPr>
            <a:r>
              <a:rPr b="0" lang="en-US"/>
              <a:t>Le modèle itératif</a:t>
            </a:r>
            <a:br>
              <a:rPr lang="en-US"/>
            </a:br>
            <a:r>
              <a:rPr lang="en-US"/>
              <a:t>Principe &amp; Fondamentaux</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4" name="Shape 1724"/>
        <p:cNvGrpSpPr/>
        <p:nvPr/>
      </p:nvGrpSpPr>
      <p:grpSpPr>
        <a:xfrm>
          <a:off x="0" y="0"/>
          <a:ext cx="0" cy="0"/>
          <a:chOff x="0" y="0"/>
          <a:chExt cx="0" cy="0"/>
        </a:xfrm>
      </p:grpSpPr>
      <p:sp>
        <p:nvSpPr>
          <p:cNvPr id="1725" name="Google Shape;1725;p227"/>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Growth Mindset</a:t>
            </a:r>
            <a:endParaRPr/>
          </a:p>
        </p:txBody>
      </p:sp>
      <p:sp>
        <p:nvSpPr>
          <p:cNvPr id="1726" name="Google Shape;1726;p227"/>
          <p:cNvSpPr txBox="1"/>
          <p:nvPr>
            <p:ph idx="1" type="body"/>
          </p:nvPr>
        </p:nvSpPr>
        <p:spPr>
          <a:xfrm>
            <a:off x="561975" y="1917950"/>
            <a:ext cx="10998900" cy="30315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Avoir le “Growth Mindset” signifie être toujours dans une dynamique d’envie d’amélioration constante. Si on fait l’effort de mesurer les bonnes choses, on obtient des résultats. En en mesurant l’impact, on saura si ça a fonctionné ou non et on s'améliore.</a:t>
            </a:r>
            <a:endParaRPr/>
          </a:p>
          <a:p>
            <a:pPr indent="0" lvl="0" marL="0" rtl="0" algn="l">
              <a:lnSpc>
                <a:spcPct val="115000"/>
              </a:lnSpc>
              <a:spcBef>
                <a:spcPts val="1800"/>
              </a:spcBef>
              <a:spcAft>
                <a:spcPts val="0"/>
              </a:spcAft>
              <a:buClr>
                <a:schemeClr val="accent6"/>
              </a:buClr>
              <a:buSzPts val="1100"/>
              <a:buFont typeface="Arial"/>
              <a:buNone/>
            </a:pPr>
            <a:r>
              <a:t/>
            </a:r>
            <a:endParaRPr/>
          </a:p>
          <a:p>
            <a:pPr indent="0" lvl="0" marL="0" rtl="0" algn="ctr">
              <a:lnSpc>
                <a:spcPct val="115000"/>
              </a:lnSpc>
              <a:spcBef>
                <a:spcPts val="1800"/>
              </a:spcBef>
              <a:spcAft>
                <a:spcPts val="0"/>
              </a:spcAft>
              <a:buClr>
                <a:schemeClr val="accent6"/>
              </a:buClr>
              <a:buSzPts val="1100"/>
              <a:buFont typeface="Arial"/>
              <a:buNone/>
            </a:pPr>
            <a:r>
              <a:rPr b="1" lang="en-US"/>
              <a:t>Générer de la croissance = Growth Mindset + Expérimentation</a:t>
            </a:r>
            <a:endParaRPr/>
          </a:p>
        </p:txBody>
      </p:sp>
      <p:sp>
        <p:nvSpPr>
          <p:cNvPr id="1727" name="Google Shape;1727;p22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28" name="Google Shape;1728;p227"/>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5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985" name="Google Shape;985;p156"/>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986" name="Google Shape;986;p156"/>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987" name="Google Shape;987;p156"/>
          <p:cNvSpPr txBox="1"/>
          <p:nvPr/>
        </p:nvSpPr>
        <p:spPr>
          <a:xfrm>
            <a:off x="561975" y="2005400"/>
            <a:ext cx="7247100" cy="9717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a:t>
            </a: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p:txBody>
      </p:sp>
      <p:sp>
        <p:nvSpPr>
          <p:cNvPr id="988" name="Google Shape;988;p156"/>
          <p:cNvSpPr txBox="1"/>
          <p:nvPr/>
        </p:nvSpPr>
        <p:spPr>
          <a:xfrm>
            <a:off x="561975" y="2601300"/>
            <a:ext cx="5276400" cy="32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LUNDI — MATIN</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P</a:t>
            </a:r>
            <a:r>
              <a:rPr lang="en-US" sz="2000">
                <a:solidFill>
                  <a:schemeClr val="lt1"/>
                </a:solidFill>
                <a:latin typeface="Avenir Next For Intuit"/>
                <a:ea typeface="Avenir Next For Intuit"/>
                <a:cs typeface="Avenir Next For Intuit"/>
                <a:sym typeface="Avenir Next For Intuit"/>
              </a:rPr>
              <a:t>résentation du déroulé de la semaine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Cours Magistral sur les Fondamentaux de la Croissance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Présentation du sujet &amp; des ressources associées</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16 groupes — affectation aléatoire des groupes (entre 5 et 6 étudiants)</a:t>
            </a: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p:txBody>
      </p:sp>
      <p:sp>
        <p:nvSpPr>
          <p:cNvPr id="989" name="Google Shape;989;p156"/>
          <p:cNvSpPr txBox="1"/>
          <p:nvPr/>
        </p:nvSpPr>
        <p:spPr>
          <a:xfrm>
            <a:off x="6482950" y="2545000"/>
            <a:ext cx="5229600" cy="146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LUNDI — APRÈS-MIDI</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Prise en main des ressources</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Début du travail en groupe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15” dédiée avec 4 groupes</a:t>
            </a:r>
            <a:endParaRPr sz="2000">
              <a:solidFill>
                <a:schemeClr val="lt1"/>
              </a:solidFill>
              <a:latin typeface="Avenir Next For Intuit"/>
              <a:ea typeface="Avenir Next For Intuit"/>
              <a:cs typeface="Avenir Next For Intuit"/>
              <a:sym typeface="Avenir Next For Intuit"/>
            </a:endParaRPr>
          </a:p>
        </p:txBody>
      </p:sp>
      <p:sp>
        <p:nvSpPr>
          <p:cNvPr id="990" name="Google Shape;990;p156"/>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6"/>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28"/>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Growth Mindset</a:t>
            </a:r>
            <a:endParaRPr/>
          </a:p>
        </p:txBody>
      </p:sp>
      <p:sp>
        <p:nvSpPr>
          <p:cNvPr id="1734" name="Google Shape;1734;p228"/>
          <p:cNvSpPr txBox="1"/>
          <p:nvPr>
            <p:ph idx="1" type="body"/>
          </p:nvPr>
        </p:nvSpPr>
        <p:spPr>
          <a:xfrm>
            <a:off x="537350" y="2511725"/>
            <a:ext cx="10998900" cy="1551300"/>
          </a:xfrm>
          <a:prstGeom prst="rect">
            <a:avLst/>
          </a:prstGeom>
        </p:spPr>
        <p:txBody>
          <a:bodyPr anchorCtr="0" anchor="t" bIns="45700" lIns="45700" spcFirstLastPara="1" rIns="45700" wrap="square" tIns="45700">
            <a:normAutofit/>
          </a:bodyPr>
          <a:lstStyle/>
          <a:p>
            <a:pPr indent="0" lvl="0" marL="0" rtl="0" algn="ctr">
              <a:lnSpc>
                <a:spcPct val="115000"/>
              </a:lnSpc>
              <a:spcBef>
                <a:spcPts val="1800"/>
              </a:spcBef>
              <a:spcAft>
                <a:spcPts val="0"/>
              </a:spcAft>
              <a:buClr>
                <a:schemeClr val="accent6"/>
              </a:buClr>
              <a:buSzPts val="1100"/>
              <a:buFont typeface="Arial"/>
              <a:buNone/>
            </a:pPr>
            <a:r>
              <a:rPr b="1" i="1" lang="en-US" sz="2300"/>
              <a:t>“Tout ce qui se mesure peut être optimisé”</a:t>
            </a:r>
            <a:endParaRPr b="1" i="1" sz="2300"/>
          </a:p>
          <a:p>
            <a:pPr indent="0" lvl="0" marL="0" rtl="0" algn="l">
              <a:lnSpc>
                <a:spcPct val="115000"/>
              </a:lnSpc>
              <a:spcBef>
                <a:spcPts val="1800"/>
              </a:spcBef>
              <a:spcAft>
                <a:spcPts val="0"/>
              </a:spcAft>
              <a:buClr>
                <a:schemeClr val="accent6"/>
              </a:buClr>
              <a:buSzPts val="1100"/>
              <a:buFont typeface="Arial"/>
              <a:buNone/>
            </a:pPr>
            <a:r>
              <a:t/>
            </a:r>
            <a:endParaRPr/>
          </a:p>
        </p:txBody>
      </p:sp>
      <p:sp>
        <p:nvSpPr>
          <p:cNvPr id="1735" name="Google Shape;1735;p22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36" name="Google Shape;1736;p228"/>
          <p:cNvSpPr/>
          <p:nvPr/>
        </p:nvSpPr>
        <p:spPr>
          <a:xfrm>
            <a:off x="2057125" y="3574275"/>
            <a:ext cx="7818300" cy="2032500"/>
          </a:xfrm>
          <a:prstGeom prst="roundRect">
            <a:avLst>
              <a:gd fmla="val 16667" name="adj"/>
            </a:avLst>
          </a:prstGeom>
          <a:solidFill>
            <a:srgbClr val="3BD85E">
              <a:alpha val="1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8"/>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
        <p:nvSpPr>
          <p:cNvPr id="1738" name="Google Shape;1738;p228"/>
          <p:cNvSpPr txBox="1"/>
          <p:nvPr/>
        </p:nvSpPr>
        <p:spPr>
          <a:xfrm>
            <a:off x="3802125" y="3783625"/>
            <a:ext cx="4245600" cy="1662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0"/>
              </a:spcAft>
              <a:buNone/>
            </a:pPr>
            <a:r>
              <a:rPr lang="en-US" sz="2000">
                <a:solidFill>
                  <a:schemeClr val="lt1"/>
                </a:solidFill>
                <a:latin typeface="Avenir Next For Intuit"/>
                <a:ea typeface="Avenir Next For Intuit"/>
                <a:cs typeface="Avenir Next For Intuit"/>
                <a:sym typeface="Avenir Next For Intuit"/>
              </a:rPr>
              <a:t>Mesure = Résultats</a:t>
            </a:r>
            <a:endParaRPr sz="2000">
              <a:solidFill>
                <a:schemeClr val="lt1"/>
              </a:solidFill>
              <a:latin typeface="Avenir Next For Intuit"/>
              <a:ea typeface="Avenir Next For Intuit"/>
              <a:cs typeface="Avenir Next For Intuit"/>
              <a:sym typeface="Avenir Next For Intuit"/>
            </a:endParaRPr>
          </a:p>
          <a:p>
            <a:pPr indent="0" lvl="0" marL="0" rtl="0" algn="ctr">
              <a:lnSpc>
                <a:spcPct val="115000"/>
              </a:lnSpc>
              <a:spcBef>
                <a:spcPts val="1800"/>
              </a:spcBef>
              <a:spcAft>
                <a:spcPts val="0"/>
              </a:spcAft>
              <a:buNone/>
            </a:pPr>
            <a:r>
              <a:rPr lang="en-US" sz="2000">
                <a:solidFill>
                  <a:schemeClr val="lt1"/>
                </a:solidFill>
                <a:latin typeface="Avenir Next For Intuit"/>
                <a:ea typeface="Avenir Next For Intuit"/>
                <a:cs typeface="Avenir Next For Intuit"/>
                <a:sym typeface="Avenir Next For Intuit"/>
              </a:rPr>
              <a:t>Résultats = Enseignements</a:t>
            </a:r>
            <a:endParaRPr sz="2000">
              <a:solidFill>
                <a:schemeClr val="lt1"/>
              </a:solidFill>
              <a:latin typeface="Avenir Next For Intuit"/>
              <a:ea typeface="Avenir Next For Intuit"/>
              <a:cs typeface="Avenir Next For Intuit"/>
              <a:sym typeface="Avenir Next For Intuit"/>
            </a:endParaRPr>
          </a:p>
          <a:p>
            <a:pPr indent="0" lvl="0" marL="0" rtl="0" algn="ctr">
              <a:lnSpc>
                <a:spcPct val="115000"/>
              </a:lnSpc>
              <a:spcBef>
                <a:spcPts val="1800"/>
              </a:spcBef>
              <a:spcAft>
                <a:spcPts val="0"/>
              </a:spcAft>
              <a:buNone/>
            </a:pPr>
            <a:r>
              <a:rPr lang="en-US" sz="2000">
                <a:solidFill>
                  <a:schemeClr val="lt1"/>
                </a:solidFill>
                <a:latin typeface="Avenir Next For Intuit"/>
                <a:ea typeface="Avenir Next For Intuit"/>
                <a:cs typeface="Avenir Next For Intuit"/>
                <a:sym typeface="Avenir Next For Intuit"/>
              </a:rPr>
              <a:t>Enseignements = Optimisations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29"/>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Growth Mindset</a:t>
            </a:r>
            <a:endParaRPr/>
          </a:p>
        </p:txBody>
      </p:sp>
      <p:sp>
        <p:nvSpPr>
          <p:cNvPr id="1744" name="Google Shape;1744;p22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pic>
        <p:nvPicPr>
          <p:cNvPr id="1745" name="Google Shape;1745;p229"/>
          <p:cNvPicPr preferRelativeResize="0"/>
          <p:nvPr/>
        </p:nvPicPr>
        <p:blipFill rotWithShape="1">
          <a:blip r:embed="rId3">
            <a:alphaModFix/>
          </a:blip>
          <a:srcRect b="0" l="21964" r="21381" t="25755"/>
          <a:stretch/>
        </p:blipFill>
        <p:spPr>
          <a:xfrm>
            <a:off x="457200" y="1624175"/>
            <a:ext cx="4305800" cy="4514299"/>
          </a:xfrm>
          <a:prstGeom prst="rect">
            <a:avLst/>
          </a:prstGeom>
          <a:noFill/>
          <a:ln>
            <a:noFill/>
          </a:ln>
        </p:spPr>
      </p:pic>
      <p:sp>
        <p:nvSpPr>
          <p:cNvPr id="1746" name="Google Shape;1746;p229"/>
          <p:cNvSpPr txBox="1"/>
          <p:nvPr>
            <p:ph idx="1" type="body"/>
          </p:nvPr>
        </p:nvSpPr>
        <p:spPr>
          <a:xfrm>
            <a:off x="5374825" y="1917950"/>
            <a:ext cx="61860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Pour tirer le meilleur parti du modèle AARRR, il est recommandé de :</a:t>
            </a:r>
            <a:endParaRPr/>
          </a:p>
          <a:p>
            <a:pPr indent="-355600" lvl="0" marL="457200" rtl="0" algn="l">
              <a:lnSpc>
                <a:spcPct val="115000"/>
              </a:lnSpc>
              <a:spcBef>
                <a:spcPts val="1800"/>
              </a:spcBef>
              <a:spcAft>
                <a:spcPts val="0"/>
              </a:spcAft>
              <a:buClr>
                <a:schemeClr val="accent2"/>
              </a:buClr>
              <a:buSzPts val="2000"/>
              <a:buChar char="●"/>
            </a:pPr>
            <a:r>
              <a:rPr lang="en-US"/>
              <a:t>définir clairement tous les </a:t>
            </a:r>
            <a:r>
              <a:rPr b="1" lang="en-US"/>
              <a:t>étapes clés</a:t>
            </a:r>
            <a:r>
              <a:rPr lang="en-US"/>
              <a:t> du parcours client</a:t>
            </a:r>
            <a:endParaRPr/>
          </a:p>
          <a:p>
            <a:pPr indent="-355600" lvl="0" marL="457200" rtl="0" algn="l">
              <a:lnSpc>
                <a:spcPct val="115000"/>
              </a:lnSpc>
              <a:spcBef>
                <a:spcPts val="0"/>
              </a:spcBef>
              <a:spcAft>
                <a:spcPts val="0"/>
              </a:spcAft>
              <a:buClr>
                <a:schemeClr val="accent2"/>
              </a:buClr>
              <a:buSzPts val="2000"/>
              <a:buChar char="●"/>
            </a:pPr>
            <a:r>
              <a:rPr lang="en-US"/>
              <a:t>suivre toutes les </a:t>
            </a:r>
            <a:r>
              <a:rPr b="1" lang="en-US"/>
              <a:t>métriques qui permettent d’évaluer l’efficacité de la stratégie</a:t>
            </a:r>
            <a:endParaRPr b="1"/>
          </a:p>
          <a:p>
            <a:pPr indent="-355600" lvl="0" marL="457200" rtl="0" algn="l">
              <a:lnSpc>
                <a:spcPct val="115000"/>
              </a:lnSpc>
              <a:spcBef>
                <a:spcPts val="0"/>
              </a:spcBef>
              <a:spcAft>
                <a:spcPts val="0"/>
              </a:spcAft>
              <a:buClr>
                <a:schemeClr val="accent2"/>
              </a:buClr>
              <a:buSzPts val="2000"/>
              <a:buChar char="●"/>
            </a:pPr>
            <a:r>
              <a:rPr lang="en-US"/>
              <a:t>cibler les touchpoints/données qui ont le plus gros </a:t>
            </a:r>
            <a:r>
              <a:rPr b="1" lang="en-US"/>
              <a:t>impact business </a:t>
            </a:r>
            <a:r>
              <a:rPr lang="en-US"/>
              <a:t>et les optimiser de façon à maximiser le revenu</a:t>
            </a:r>
            <a:endParaRPr/>
          </a:p>
        </p:txBody>
      </p:sp>
      <p:sp>
        <p:nvSpPr>
          <p:cNvPr id="1747" name="Google Shape;1747;p229"/>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30"/>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Les 4 phases</a:t>
            </a:r>
            <a:endParaRPr/>
          </a:p>
        </p:txBody>
      </p:sp>
      <p:sp>
        <p:nvSpPr>
          <p:cNvPr id="1753" name="Google Shape;1753;p230"/>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754" name="Google Shape;1754;p230"/>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pic>
        <p:nvPicPr>
          <p:cNvPr id="1755" name="Google Shape;1755;p230"/>
          <p:cNvPicPr preferRelativeResize="0"/>
          <p:nvPr/>
        </p:nvPicPr>
        <p:blipFill>
          <a:blip r:embed="rId3">
            <a:alphaModFix/>
          </a:blip>
          <a:stretch>
            <a:fillRect/>
          </a:stretch>
        </p:blipFill>
        <p:spPr>
          <a:xfrm>
            <a:off x="466825" y="1968800"/>
            <a:ext cx="6559375" cy="36401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231"/>
          <p:cNvSpPr txBox="1"/>
          <p:nvPr>
            <p:ph idx="1" type="body"/>
          </p:nvPr>
        </p:nvSpPr>
        <p:spPr>
          <a:xfrm>
            <a:off x="561975" y="1917950"/>
            <a:ext cx="109989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b="1" lang="en-US"/>
              <a:t>Comment trouver des idées de croissance ?</a:t>
            </a:r>
            <a:endParaRPr b="1"/>
          </a:p>
          <a:p>
            <a:pPr indent="-355600" lvl="0" marL="457200" rtl="0" algn="l">
              <a:lnSpc>
                <a:spcPct val="115000"/>
              </a:lnSpc>
              <a:spcBef>
                <a:spcPts val="1800"/>
              </a:spcBef>
              <a:spcAft>
                <a:spcPts val="0"/>
              </a:spcAft>
              <a:buClr>
                <a:schemeClr val="accent2"/>
              </a:buClr>
              <a:buSzPts val="2000"/>
              <a:buAutoNum type="arabicPeriod"/>
            </a:pPr>
            <a:r>
              <a:rPr lang="en-US"/>
              <a:t>mesurer &amp; analyser l’existant </a:t>
            </a:r>
            <a:endParaRPr/>
          </a:p>
          <a:p>
            <a:pPr indent="-355600" lvl="0" marL="457200" rtl="0" algn="l">
              <a:lnSpc>
                <a:spcPct val="115000"/>
              </a:lnSpc>
              <a:spcBef>
                <a:spcPts val="0"/>
              </a:spcBef>
              <a:spcAft>
                <a:spcPts val="0"/>
              </a:spcAft>
              <a:buClr>
                <a:schemeClr val="accent2"/>
              </a:buClr>
              <a:buSzPts val="2000"/>
              <a:buAutoNum type="arabicPeriod"/>
            </a:pPr>
            <a:r>
              <a:rPr lang="en-US"/>
              <a:t>deep dive dans des cohortes spécifiques</a:t>
            </a:r>
            <a:endParaRPr/>
          </a:p>
          <a:p>
            <a:pPr indent="-355600" lvl="0" marL="457200" rtl="0" algn="l">
              <a:lnSpc>
                <a:spcPct val="115000"/>
              </a:lnSpc>
              <a:spcBef>
                <a:spcPts val="0"/>
              </a:spcBef>
              <a:spcAft>
                <a:spcPts val="0"/>
              </a:spcAft>
              <a:buClr>
                <a:schemeClr val="accent2"/>
              </a:buClr>
              <a:buSzPts val="2000"/>
              <a:buAutoNum type="arabicPeriod"/>
            </a:pPr>
            <a:r>
              <a:rPr lang="en-US"/>
              <a:t>procéder à des interviews (users, experts) </a:t>
            </a:r>
            <a:endParaRPr/>
          </a:p>
          <a:p>
            <a:pPr indent="-355600" lvl="0" marL="457200" rtl="0" algn="l">
              <a:lnSpc>
                <a:spcPct val="115000"/>
              </a:lnSpc>
              <a:spcBef>
                <a:spcPts val="0"/>
              </a:spcBef>
              <a:spcAft>
                <a:spcPts val="0"/>
              </a:spcAft>
              <a:buClr>
                <a:schemeClr val="accent2"/>
              </a:buClr>
              <a:buSzPts val="2000"/>
              <a:buAutoNum type="arabicPeriod"/>
            </a:pPr>
            <a:r>
              <a:rPr lang="en-US"/>
              <a:t>animer des workshops</a:t>
            </a:r>
            <a:endParaRPr/>
          </a:p>
        </p:txBody>
      </p:sp>
      <p:sp>
        <p:nvSpPr>
          <p:cNvPr id="1761" name="Google Shape;1761;p231"/>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62" name="Google Shape;1762;p231"/>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Brainstorming</a:t>
            </a:r>
            <a:endParaRPr/>
          </a:p>
        </p:txBody>
      </p:sp>
      <p:sp>
        <p:nvSpPr>
          <p:cNvPr id="1763" name="Google Shape;1763;p231"/>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32"/>
          <p:cNvSpPr txBox="1"/>
          <p:nvPr>
            <p:ph idx="1" type="body"/>
          </p:nvPr>
        </p:nvSpPr>
        <p:spPr>
          <a:xfrm>
            <a:off x="561975" y="1917950"/>
            <a:ext cx="109989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ICE (Impact, Confidence, and Ease of implementation) est un framework de priorisation pour définir et prioriser ses idées. Il repose sur 3 facteurs clés :</a:t>
            </a:r>
            <a:endParaRPr/>
          </a:p>
          <a:p>
            <a:pPr indent="-355600" lvl="0" marL="457200" rtl="0" algn="l">
              <a:lnSpc>
                <a:spcPct val="115000"/>
              </a:lnSpc>
              <a:spcBef>
                <a:spcPts val="1800"/>
              </a:spcBef>
              <a:spcAft>
                <a:spcPts val="0"/>
              </a:spcAft>
              <a:buClr>
                <a:schemeClr val="accent2"/>
              </a:buClr>
              <a:buSzPts val="2000"/>
              <a:buChar char="●"/>
            </a:pPr>
            <a:r>
              <a:rPr b="1" lang="en-US">
                <a:solidFill>
                  <a:schemeClr val="accent2"/>
                </a:solidFill>
              </a:rPr>
              <a:t>Impact</a:t>
            </a:r>
            <a:r>
              <a:rPr lang="en-US"/>
              <a:t>: impact sur la métrique visée (1-10)</a:t>
            </a:r>
            <a:endParaRPr/>
          </a:p>
          <a:p>
            <a:pPr indent="-355600" lvl="0" marL="457200" rtl="0" algn="l">
              <a:lnSpc>
                <a:spcPct val="115000"/>
              </a:lnSpc>
              <a:spcBef>
                <a:spcPts val="0"/>
              </a:spcBef>
              <a:spcAft>
                <a:spcPts val="0"/>
              </a:spcAft>
              <a:buClr>
                <a:schemeClr val="accent2"/>
              </a:buClr>
              <a:buSzPts val="2000"/>
              <a:buChar char="●"/>
            </a:pPr>
            <a:r>
              <a:rPr b="1" lang="en-US">
                <a:solidFill>
                  <a:schemeClr val="accent2"/>
                </a:solidFill>
              </a:rPr>
              <a:t>Confidence</a:t>
            </a:r>
            <a:r>
              <a:rPr lang="en-US"/>
              <a:t>: confiance en la probabilité de réussite (1-10)</a:t>
            </a:r>
            <a:endParaRPr/>
          </a:p>
          <a:p>
            <a:pPr indent="-355600" lvl="0" marL="457200" rtl="0" algn="l">
              <a:lnSpc>
                <a:spcPct val="115000"/>
              </a:lnSpc>
              <a:spcBef>
                <a:spcPts val="0"/>
              </a:spcBef>
              <a:spcAft>
                <a:spcPts val="0"/>
              </a:spcAft>
              <a:buClr>
                <a:schemeClr val="accent2"/>
              </a:buClr>
              <a:buSzPts val="2000"/>
              <a:buChar char="●"/>
            </a:pPr>
            <a:r>
              <a:rPr b="1" lang="en-US">
                <a:solidFill>
                  <a:schemeClr val="accent2"/>
                </a:solidFill>
              </a:rPr>
              <a:t>Ease of implementation</a:t>
            </a:r>
            <a:r>
              <a:rPr lang="en-US"/>
              <a:t>: facilité d’implémentation (1-10)</a:t>
            </a:r>
            <a:endParaRPr/>
          </a:p>
          <a:p>
            <a:pPr indent="0" lvl="0" marL="0" rtl="0" algn="l">
              <a:lnSpc>
                <a:spcPct val="115000"/>
              </a:lnSpc>
              <a:spcBef>
                <a:spcPts val="1800"/>
              </a:spcBef>
              <a:spcAft>
                <a:spcPts val="0"/>
              </a:spcAft>
              <a:buClr>
                <a:schemeClr val="accent6"/>
              </a:buClr>
              <a:buSzPts val="1100"/>
              <a:buFont typeface="Arial"/>
              <a:buNone/>
            </a:pPr>
            <a:br>
              <a:rPr lang="en-US"/>
            </a:br>
            <a:r>
              <a:rPr lang="en-US"/>
              <a:t>Pour hiérarchiser et prioriser les actions à entreprendre, une note entre 0 et 10 est accordée à chacun des paramètres. </a:t>
            </a:r>
            <a:endParaRPr/>
          </a:p>
          <a:p>
            <a:pPr indent="0" lvl="0" marL="0" rtl="0" algn="l">
              <a:lnSpc>
                <a:spcPct val="115000"/>
              </a:lnSpc>
              <a:spcBef>
                <a:spcPts val="1800"/>
              </a:spcBef>
              <a:spcAft>
                <a:spcPts val="0"/>
              </a:spcAft>
              <a:buClr>
                <a:schemeClr val="accent6"/>
              </a:buClr>
              <a:buSzPts val="1100"/>
              <a:buFont typeface="Arial"/>
              <a:buNone/>
            </a:pPr>
            <a:r>
              <a:rPr lang="en-US"/>
              <a:t>Un score élevé est toujours positif et un score faible est toujours négatif. </a:t>
            </a:r>
            <a:endParaRPr/>
          </a:p>
        </p:txBody>
      </p:sp>
      <p:sp>
        <p:nvSpPr>
          <p:cNvPr id="1769" name="Google Shape;1769;p232"/>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70" name="Google Shape;1770;p232"/>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Prioritize</a:t>
            </a:r>
            <a:endParaRPr/>
          </a:p>
        </p:txBody>
      </p:sp>
      <p:sp>
        <p:nvSpPr>
          <p:cNvPr id="1771" name="Google Shape;1771;p232"/>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33"/>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77" name="Google Shape;1777;p233"/>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Prioritize</a:t>
            </a:r>
            <a:endParaRPr/>
          </a:p>
        </p:txBody>
      </p:sp>
      <p:sp>
        <p:nvSpPr>
          <p:cNvPr id="1778" name="Google Shape;1778;p233"/>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pic>
        <p:nvPicPr>
          <p:cNvPr id="1779" name="Google Shape;1779;p233"/>
          <p:cNvPicPr preferRelativeResize="0"/>
          <p:nvPr/>
        </p:nvPicPr>
        <p:blipFill>
          <a:blip r:embed="rId3">
            <a:alphaModFix/>
          </a:blip>
          <a:stretch>
            <a:fillRect/>
          </a:stretch>
        </p:blipFill>
        <p:spPr>
          <a:xfrm>
            <a:off x="457200" y="1957975"/>
            <a:ext cx="9805599" cy="3439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34"/>
          <p:cNvSpPr txBox="1"/>
          <p:nvPr>
            <p:ph idx="1" type="body"/>
          </p:nvPr>
        </p:nvSpPr>
        <p:spPr>
          <a:xfrm>
            <a:off x="561975" y="1917950"/>
            <a:ext cx="10998900" cy="4656900"/>
          </a:xfrm>
          <a:prstGeom prst="rect">
            <a:avLst/>
          </a:prstGeom>
        </p:spPr>
        <p:txBody>
          <a:bodyPr anchorCtr="0" anchor="t" bIns="45700" lIns="45700" spcFirstLastPara="1" rIns="45700" wrap="square" tIns="45700">
            <a:normAutofit/>
          </a:bodyPr>
          <a:lstStyle/>
          <a:p>
            <a:pPr indent="0" lvl="0" marL="0" rtl="0" algn="l">
              <a:lnSpc>
                <a:spcPct val="115000"/>
              </a:lnSpc>
              <a:spcBef>
                <a:spcPts val="1800"/>
              </a:spcBef>
              <a:spcAft>
                <a:spcPts val="0"/>
              </a:spcAft>
              <a:buClr>
                <a:schemeClr val="accent6"/>
              </a:buClr>
              <a:buSzPts val="1100"/>
              <a:buFont typeface="Arial"/>
              <a:buNone/>
            </a:pPr>
            <a:r>
              <a:rPr lang="en-US"/>
              <a:t>MVT </a:t>
            </a:r>
            <a:r>
              <a:rPr i="1" lang="en-US"/>
              <a:t>(ou Get Sh*t Done). </a:t>
            </a:r>
            <a:r>
              <a:rPr lang="en-US"/>
              <a:t>Le “Minimum Valuable Test” doit être :</a:t>
            </a:r>
            <a:endParaRPr b="1">
              <a:solidFill>
                <a:schemeClr val="accent2"/>
              </a:solidFill>
            </a:endParaRPr>
          </a:p>
          <a:p>
            <a:pPr indent="-355600" lvl="0" marL="914400" rtl="0" algn="l">
              <a:lnSpc>
                <a:spcPct val="115000"/>
              </a:lnSpc>
              <a:spcBef>
                <a:spcPts val="1200"/>
              </a:spcBef>
              <a:spcAft>
                <a:spcPts val="0"/>
              </a:spcAft>
              <a:buClr>
                <a:schemeClr val="accent2"/>
              </a:buClr>
              <a:buSzPts val="2000"/>
              <a:buFont typeface="Arial"/>
              <a:buChar char="●"/>
            </a:pPr>
            <a:r>
              <a:rPr lang="en-US"/>
              <a:t>Efficace : doit être réalisable de façon efficace en prenant en compte le temps, les efforts et les ressources accordées</a:t>
            </a:r>
            <a:endParaRPr/>
          </a:p>
          <a:p>
            <a:pPr indent="-355600" lvl="0" marL="914400" rtl="0" algn="l">
              <a:lnSpc>
                <a:spcPct val="115000"/>
              </a:lnSpc>
              <a:spcBef>
                <a:spcPts val="0"/>
              </a:spcBef>
              <a:spcAft>
                <a:spcPts val="0"/>
              </a:spcAft>
              <a:buClr>
                <a:schemeClr val="accent2"/>
              </a:buClr>
              <a:buSzPts val="2000"/>
              <a:buFont typeface="Arial"/>
              <a:buChar char="●"/>
            </a:pPr>
            <a:r>
              <a:rPr lang="en-US"/>
              <a:t>Valide : capable de produire des résultats significatifs (mais pas forcément importants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lang="en-US"/>
              <a:t>Qu’est-ce qu’un test non valide ?</a:t>
            </a:r>
            <a:endParaRPr b="1"/>
          </a:p>
          <a:p>
            <a:pPr indent="-355600" lvl="0" marL="914400" marR="0" rtl="0" algn="l">
              <a:lnSpc>
                <a:spcPct val="115000"/>
              </a:lnSpc>
              <a:spcBef>
                <a:spcPts val="1200"/>
              </a:spcBef>
              <a:spcAft>
                <a:spcPts val="0"/>
              </a:spcAft>
              <a:buClr>
                <a:schemeClr val="accent2"/>
              </a:buClr>
              <a:buSzPts val="2000"/>
              <a:buFont typeface="Arial"/>
              <a:buChar char="●"/>
            </a:pPr>
            <a:r>
              <a:rPr lang="en-US"/>
              <a:t>Panel : trop faible</a:t>
            </a:r>
            <a:endParaRPr/>
          </a:p>
          <a:p>
            <a:pPr indent="-355600" lvl="0" marL="914400" marR="0" rtl="0" algn="l">
              <a:lnSpc>
                <a:spcPct val="115000"/>
              </a:lnSpc>
              <a:spcBef>
                <a:spcPts val="0"/>
              </a:spcBef>
              <a:spcAft>
                <a:spcPts val="0"/>
              </a:spcAft>
              <a:buClr>
                <a:schemeClr val="accent2"/>
              </a:buClr>
              <a:buSzPts val="2000"/>
              <a:buFont typeface="Arial"/>
              <a:buChar char="●"/>
            </a:pPr>
            <a:r>
              <a:rPr lang="en-US"/>
              <a:t>Temps : trop court</a:t>
            </a:r>
            <a:endParaRPr/>
          </a:p>
          <a:p>
            <a:pPr indent="-355600" lvl="0" marL="914400" marR="0" rtl="0" algn="l">
              <a:lnSpc>
                <a:spcPct val="115000"/>
              </a:lnSpc>
              <a:spcBef>
                <a:spcPts val="0"/>
              </a:spcBef>
              <a:spcAft>
                <a:spcPts val="0"/>
              </a:spcAft>
              <a:buClr>
                <a:schemeClr val="accent2"/>
              </a:buClr>
              <a:buSzPts val="2000"/>
              <a:buFont typeface="Arial"/>
              <a:buChar char="●"/>
            </a:pPr>
            <a:r>
              <a:rPr lang="en-US"/>
              <a:t>Overlap : les expérimentations peuvent avoir un impact les unes sur les autres</a:t>
            </a:r>
            <a:endParaRPr/>
          </a:p>
          <a:p>
            <a:pPr indent="-355600" lvl="0" marL="914400" marR="0" rtl="0" algn="l">
              <a:lnSpc>
                <a:spcPct val="115000"/>
              </a:lnSpc>
              <a:spcBef>
                <a:spcPts val="0"/>
              </a:spcBef>
              <a:spcAft>
                <a:spcPts val="0"/>
              </a:spcAft>
              <a:buClr>
                <a:schemeClr val="accent2"/>
              </a:buClr>
              <a:buSzPts val="2000"/>
              <a:buFont typeface="Arial"/>
              <a:buChar char="●"/>
            </a:pPr>
            <a:r>
              <a:rPr lang="en-US"/>
              <a:t>Raisons externes : météo, business, événements, calendrier etc. </a:t>
            </a:r>
            <a:endParaRPr/>
          </a:p>
        </p:txBody>
      </p:sp>
      <p:sp>
        <p:nvSpPr>
          <p:cNvPr id="1785" name="Google Shape;1785;p234"/>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86" name="Google Shape;1786;p234"/>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Test</a:t>
            </a:r>
            <a:endParaRPr/>
          </a:p>
        </p:txBody>
      </p:sp>
      <p:sp>
        <p:nvSpPr>
          <p:cNvPr id="1787" name="Google Shape;1787;p234"/>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1" name="Shape 1791"/>
        <p:cNvGrpSpPr/>
        <p:nvPr/>
      </p:nvGrpSpPr>
      <p:grpSpPr>
        <a:xfrm>
          <a:off x="0" y="0"/>
          <a:ext cx="0" cy="0"/>
          <a:chOff x="0" y="0"/>
          <a:chExt cx="0" cy="0"/>
        </a:xfrm>
      </p:grpSpPr>
      <p:sp>
        <p:nvSpPr>
          <p:cNvPr id="1792" name="Google Shape;1792;p235"/>
          <p:cNvSpPr txBox="1"/>
          <p:nvPr>
            <p:ph idx="1" type="body"/>
          </p:nvPr>
        </p:nvSpPr>
        <p:spPr>
          <a:xfrm>
            <a:off x="561975" y="1917950"/>
            <a:ext cx="51702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1200"/>
              </a:spcAft>
              <a:buNone/>
            </a:pPr>
            <a:r>
              <a:rPr lang="en-US"/>
              <a:t>Moins de 25% des expérimentations en Growth ont des résultats suffisamment significatifs pour conduire à une optimisation.</a:t>
            </a:r>
            <a:endParaRPr/>
          </a:p>
        </p:txBody>
      </p:sp>
      <p:sp>
        <p:nvSpPr>
          <p:cNvPr id="1793" name="Google Shape;1793;p235"/>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794" name="Google Shape;1794;p235"/>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Test</a:t>
            </a:r>
            <a:endParaRPr/>
          </a:p>
        </p:txBody>
      </p:sp>
      <p:sp>
        <p:nvSpPr>
          <p:cNvPr id="1795" name="Google Shape;1795;p235"/>
          <p:cNvSpPr/>
          <p:nvPr/>
        </p:nvSpPr>
        <p:spPr>
          <a:xfrm>
            <a:off x="6273100" y="-29250"/>
            <a:ext cx="57906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35"/>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
        <p:nvSpPr>
          <p:cNvPr id="1797" name="Google Shape;1797;p235"/>
          <p:cNvSpPr txBox="1"/>
          <p:nvPr>
            <p:ph idx="1" type="body"/>
          </p:nvPr>
        </p:nvSpPr>
        <p:spPr>
          <a:xfrm>
            <a:off x="6902050" y="1350550"/>
            <a:ext cx="4532700" cy="47703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None/>
            </a:pPr>
            <a:r>
              <a:rPr b="1" lang="en-US"/>
              <a:t>Exemple</a:t>
            </a:r>
            <a:endParaRPr b="1"/>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US"/>
              <a:t>Mise en place d’une barre de progression dans le cadre de l’onboarding.</a:t>
            </a:r>
            <a:br>
              <a:rPr lang="en-US"/>
            </a:br>
            <a:endParaRPr/>
          </a:p>
          <a:p>
            <a:pPr indent="0" lvl="0" marL="0" rtl="0" algn="l">
              <a:lnSpc>
                <a:spcPct val="115000"/>
              </a:lnSpc>
              <a:spcBef>
                <a:spcPts val="1200"/>
              </a:spcBef>
              <a:spcAft>
                <a:spcPts val="0"/>
              </a:spcAft>
              <a:buNone/>
            </a:pPr>
            <a:r>
              <a:rPr b="1" lang="en-US">
                <a:solidFill>
                  <a:schemeClr val="accent2"/>
                </a:solidFill>
              </a:rPr>
              <a:t>Test 1 </a:t>
            </a:r>
            <a:r>
              <a:rPr lang="en-US"/>
              <a:t>— MVT. Simple. Pas d’amélioration.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solidFill>
                  <a:schemeClr val="accent2"/>
                </a:solidFill>
              </a:rPr>
              <a:t>Test 2</a:t>
            </a:r>
            <a:r>
              <a:rPr lang="en-US"/>
              <a:t> — MVT. Plus visible avec une UX/UI plus optimisée. +30% activation.</a:t>
            </a:r>
            <a:endParaRPr/>
          </a:p>
        </p:txBody>
      </p:sp>
      <p:pic>
        <p:nvPicPr>
          <p:cNvPr id="1798" name="Google Shape;1798;p235"/>
          <p:cNvPicPr preferRelativeResize="0"/>
          <p:nvPr/>
        </p:nvPicPr>
        <p:blipFill rotWithShape="1">
          <a:blip r:embed="rId3">
            <a:alphaModFix/>
          </a:blip>
          <a:srcRect b="26829" l="0" r="0" t="26076"/>
          <a:stretch/>
        </p:blipFill>
        <p:spPr>
          <a:xfrm>
            <a:off x="8283325" y="1290363"/>
            <a:ext cx="1646050" cy="430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2" name="Shape 1802"/>
        <p:cNvGrpSpPr/>
        <p:nvPr/>
      </p:nvGrpSpPr>
      <p:grpSpPr>
        <a:xfrm>
          <a:off x="0" y="0"/>
          <a:ext cx="0" cy="0"/>
          <a:chOff x="0" y="0"/>
          <a:chExt cx="0" cy="0"/>
        </a:xfrm>
      </p:grpSpPr>
      <p:sp>
        <p:nvSpPr>
          <p:cNvPr id="1803" name="Google Shape;1803;p236"/>
          <p:cNvSpPr txBox="1"/>
          <p:nvPr>
            <p:ph idx="1" type="body"/>
          </p:nvPr>
        </p:nvSpPr>
        <p:spPr>
          <a:xfrm>
            <a:off x="561975" y="1917950"/>
            <a:ext cx="5170200" cy="4042200"/>
          </a:xfrm>
          <a:prstGeom prst="rect">
            <a:avLst/>
          </a:prstGeom>
        </p:spPr>
        <p:txBody>
          <a:bodyPr anchorCtr="0" anchor="t" bIns="45700" lIns="45700" spcFirstLastPara="1" rIns="45700" wrap="square" tIns="45700">
            <a:normAutofit/>
          </a:bodyPr>
          <a:lstStyle/>
          <a:p>
            <a:pPr indent="0" lvl="0" marL="0" rtl="0" algn="l">
              <a:lnSpc>
                <a:spcPct val="115000"/>
              </a:lnSpc>
              <a:spcBef>
                <a:spcPts val="1200"/>
              </a:spcBef>
              <a:spcAft>
                <a:spcPts val="0"/>
              </a:spcAft>
              <a:buNone/>
            </a:pPr>
            <a:r>
              <a:rPr lang="en-US"/>
              <a:t>« Il faut toujours réduire le scope initial du projet. Ce dont on a besoin à la fin, ce n’est pas d’un MVP mais d’un MMMMMVP.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rPr lang="en-US"/>
              <a:t>Jonathan Pepin</a:t>
            </a:r>
            <a:br>
              <a:rPr lang="en-US"/>
            </a:br>
            <a:endParaRPr/>
          </a:p>
        </p:txBody>
      </p:sp>
      <p:sp>
        <p:nvSpPr>
          <p:cNvPr id="1804" name="Google Shape;1804;p236"/>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805" name="Google Shape;1805;p236"/>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Test</a:t>
            </a:r>
            <a:endParaRPr/>
          </a:p>
        </p:txBody>
      </p:sp>
      <p:sp>
        <p:nvSpPr>
          <p:cNvPr id="1806" name="Google Shape;1806;p236"/>
          <p:cNvSpPr/>
          <p:nvPr/>
        </p:nvSpPr>
        <p:spPr>
          <a:xfrm>
            <a:off x="6273100" y="-29250"/>
            <a:ext cx="5790600" cy="685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6"/>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PROCESSUS D’EXPERIMENTATION</a:t>
            </a:r>
            <a:endParaRPr/>
          </a:p>
        </p:txBody>
      </p:sp>
      <p:sp>
        <p:nvSpPr>
          <p:cNvPr id="1808" name="Google Shape;1808;p236"/>
          <p:cNvSpPr txBox="1"/>
          <p:nvPr>
            <p:ph idx="1" type="body"/>
          </p:nvPr>
        </p:nvSpPr>
        <p:spPr>
          <a:xfrm>
            <a:off x="6913613" y="2393900"/>
            <a:ext cx="4532700" cy="2763600"/>
          </a:xfrm>
          <a:prstGeom prst="rect">
            <a:avLst/>
          </a:prstGeom>
        </p:spPr>
        <p:txBody>
          <a:bodyPr anchorCtr="0" anchor="t" bIns="45700" lIns="45700" spcFirstLastPara="1" rIns="45700" wrap="square" tIns="45700">
            <a:normAutofit/>
          </a:bodyPr>
          <a:lstStyle/>
          <a:p>
            <a:pPr indent="0" lvl="0" marL="0" rtl="0" algn="ctr">
              <a:lnSpc>
                <a:spcPct val="115000"/>
              </a:lnSpc>
              <a:spcBef>
                <a:spcPts val="1200"/>
              </a:spcBef>
              <a:spcAft>
                <a:spcPts val="0"/>
              </a:spcAft>
              <a:buNone/>
            </a:pPr>
            <a:r>
              <a:rPr lang="en-US"/>
              <a:t>La petite histoire de “Uber Expert”</a:t>
            </a:r>
            <a:endParaRPr/>
          </a:p>
          <a:p>
            <a:pPr indent="0" lvl="0" marL="0" rtl="0" algn="ctr">
              <a:lnSpc>
                <a:spcPct val="115000"/>
              </a:lnSpc>
              <a:spcBef>
                <a:spcPts val="1200"/>
              </a:spcBef>
              <a:spcAft>
                <a:spcPts val="0"/>
              </a:spcAft>
              <a:buNone/>
            </a:pPr>
            <a:r>
              <a:t/>
            </a:r>
            <a:endParaRPr/>
          </a:p>
          <a:p>
            <a:pPr indent="0" lvl="0" marL="0" rtl="0" algn="ctr">
              <a:lnSpc>
                <a:spcPct val="115000"/>
              </a:lnSpc>
              <a:spcBef>
                <a:spcPts val="1200"/>
              </a:spcBef>
              <a:spcAft>
                <a:spcPts val="1200"/>
              </a:spcAft>
              <a:buNone/>
            </a:pPr>
            <a:r>
              <a:rPr lang="en-US" u="sng">
                <a:solidFill>
                  <a:schemeClr val="hlink"/>
                </a:solidFill>
                <a:hlinkClick r:id="rId3"/>
              </a:rPr>
              <a:t>https://growthmakers.fr/ep1-jonathan-pepin-uber-la-growth-dans-adn/</a:t>
            </a:r>
            <a:r>
              <a:rPr lang="en-US"/>
              <a:t> (26”30)</a:t>
            </a:r>
            <a:endParaRPr/>
          </a:p>
        </p:txBody>
      </p:sp>
      <p:pic>
        <p:nvPicPr>
          <p:cNvPr id="1809" name="Google Shape;1809;p236"/>
          <p:cNvPicPr preferRelativeResize="0"/>
          <p:nvPr/>
        </p:nvPicPr>
        <p:blipFill rotWithShape="1">
          <a:blip r:embed="rId4">
            <a:alphaModFix/>
          </a:blip>
          <a:srcRect b="27124" l="0" r="0" t="24369"/>
          <a:stretch/>
        </p:blipFill>
        <p:spPr>
          <a:xfrm>
            <a:off x="7859863" y="642538"/>
            <a:ext cx="2617075" cy="12693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37"/>
          <p:cNvSpPr txBox="1"/>
          <p:nvPr>
            <p:ph idx="1" type="body"/>
          </p:nvPr>
        </p:nvSpPr>
        <p:spPr>
          <a:xfrm>
            <a:off x="561975" y="1917950"/>
            <a:ext cx="10998900" cy="4042200"/>
          </a:xfrm>
          <a:prstGeom prst="rect">
            <a:avLst/>
          </a:prstGeom>
        </p:spPr>
        <p:txBody>
          <a:bodyPr anchorCtr="0" anchor="t" bIns="45700" lIns="45700" spcFirstLastPara="1" rIns="45700" wrap="square" tIns="45700">
            <a:normAutofit fontScale="92500" lnSpcReduction="20000"/>
          </a:bodyPr>
          <a:lstStyle/>
          <a:p>
            <a:pPr indent="0" lvl="0" marL="0" rtl="0" algn="l">
              <a:lnSpc>
                <a:spcPct val="115000"/>
              </a:lnSpc>
              <a:spcBef>
                <a:spcPts val="1200"/>
              </a:spcBef>
              <a:spcAft>
                <a:spcPts val="0"/>
              </a:spcAft>
              <a:buNone/>
            </a:pPr>
            <a:r>
              <a:rPr lang="en-US"/>
              <a:t>Les expérimentations doivent aboutir à un résultat simple : succès ou échec.</a:t>
            </a:r>
            <a:endParaRPr/>
          </a:p>
          <a:p>
            <a:pPr indent="0" lvl="0" marL="0" rtl="0" algn="l">
              <a:lnSpc>
                <a:spcPct val="115000"/>
              </a:lnSpc>
              <a:spcBef>
                <a:spcPts val="1200"/>
              </a:spcBef>
              <a:spcAft>
                <a:spcPts val="0"/>
              </a:spcAft>
              <a:buNone/>
            </a:pPr>
            <a:r>
              <a:rPr lang="en-US"/>
              <a:t>Pour ce faire, l’analyse de l’expérimentation se fait en 3 étapes :</a:t>
            </a:r>
            <a:endParaRPr/>
          </a:p>
          <a:p>
            <a:pPr indent="-346075" lvl="0" marL="457200" rtl="0" algn="l">
              <a:lnSpc>
                <a:spcPct val="115000"/>
              </a:lnSpc>
              <a:spcBef>
                <a:spcPts val="1200"/>
              </a:spcBef>
              <a:spcAft>
                <a:spcPts val="0"/>
              </a:spcAft>
              <a:buSzPct val="100000"/>
              <a:buChar char="-"/>
            </a:pPr>
            <a:r>
              <a:rPr b="1" lang="en-US">
                <a:solidFill>
                  <a:schemeClr val="accent2"/>
                </a:solidFill>
              </a:rPr>
              <a:t>Comparaison avec la baseline </a:t>
            </a:r>
            <a:r>
              <a:rPr lang="en-US"/>
              <a:t>: y a-t-il une augmentation ou une baisse par rapport à la donnée de référence ?</a:t>
            </a:r>
            <a:endParaRPr/>
          </a:p>
          <a:p>
            <a:pPr indent="-346075" lvl="0" marL="457200" rtl="0" algn="l">
              <a:lnSpc>
                <a:spcPct val="115000"/>
              </a:lnSpc>
              <a:spcBef>
                <a:spcPts val="0"/>
              </a:spcBef>
              <a:spcAft>
                <a:spcPts val="0"/>
              </a:spcAft>
              <a:buSzPct val="100000"/>
              <a:buChar char="-"/>
            </a:pPr>
            <a:r>
              <a:rPr b="1" lang="en-US">
                <a:solidFill>
                  <a:schemeClr val="accent2"/>
                </a:solidFill>
              </a:rPr>
              <a:t>Précision</a:t>
            </a:r>
            <a:r>
              <a:rPr lang="en-US"/>
              <a:t> : les résultats sont-ils similaires à ce que nous attendions ?</a:t>
            </a:r>
            <a:endParaRPr/>
          </a:p>
          <a:p>
            <a:pPr indent="-346075" lvl="0" marL="457200" rtl="0" algn="l">
              <a:lnSpc>
                <a:spcPct val="115000"/>
              </a:lnSpc>
              <a:spcBef>
                <a:spcPts val="0"/>
              </a:spcBef>
              <a:spcAft>
                <a:spcPts val="0"/>
              </a:spcAft>
              <a:buSzPct val="100000"/>
              <a:buChar char="-"/>
            </a:pPr>
            <a:r>
              <a:rPr b="1" lang="en-US">
                <a:solidFill>
                  <a:schemeClr val="accent2"/>
                </a:solidFill>
              </a:rPr>
              <a:t>Comprendre le “pourquoi” </a:t>
            </a:r>
            <a:r>
              <a:rPr lang="en-US">
                <a:solidFill>
                  <a:schemeClr val="accent2"/>
                </a:solidFill>
              </a:rPr>
              <a:t>:</a:t>
            </a:r>
            <a:r>
              <a:rPr lang="en-US"/>
              <a:t> quelles sont les raisons pour lesquelles l’expérimentation est un succès / échec ?</a:t>
            </a:r>
            <a:br>
              <a:rPr lang="en-US"/>
            </a:br>
            <a:endParaRPr/>
          </a:p>
          <a:p>
            <a:pPr indent="0" lvl="0" marL="0" rtl="0" algn="l">
              <a:lnSpc>
                <a:spcPct val="115000"/>
              </a:lnSpc>
              <a:spcBef>
                <a:spcPts val="1200"/>
              </a:spcBef>
              <a:spcAft>
                <a:spcPts val="0"/>
              </a:spcAft>
              <a:buNone/>
            </a:pPr>
            <a:r>
              <a:rPr lang="en-US"/>
              <a:t>Pour comprendre les résultats, il va falloir :</a:t>
            </a:r>
            <a:endParaRPr/>
          </a:p>
          <a:p>
            <a:pPr indent="-346075" lvl="0" marL="457200" rtl="0" algn="l">
              <a:lnSpc>
                <a:spcPct val="115000"/>
              </a:lnSpc>
              <a:spcBef>
                <a:spcPts val="1200"/>
              </a:spcBef>
              <a:spcAft>
                <a:spcPts val="0"/>
              </a:spcAft>
              <a:buSzPct val="100000"/>
              <a:buChar char="-"/>
            </a:pPr>
            <a:r>
              <a:rPr lang="en-US"/>
              <a:t>se concentrer sur les cohortes</a:t>
            </a:r>
            <a:endParaRPr/>
          </a:p>
          <a:p>
            <a:pPr indent="-346075" lvl="0" marL="457200" rtl="0" algn="l">
              <a:lnSpc>
                <a:spcPct val="115000"/>
              </a:lnSpc>
              <a:spcBef>
                <a:spcPts val="0"/>
              </a:spcBef>
              <a:spcAft>
                <a:spcPts val="0"/>
              </a:spcAft>
              <a:buSzPct val="100000"/>
              <a:buChar char="-"/>
            </a:pPr>
            <a:r>
              <a:rPr lang="en-US"/>
              <a:t>segmenter la donnée (par type d’utilisateurs, de maturité etc.)</a:t>
            </a:r>
            <a:endParaRPr/>
          </a:p>
          <a:p>
            <a:pPr indent="-346075" lvl="0" marL="457200" rtl="0" algn="l">
              <a:lnSpc>
                <a:spcPct val="115000"/>
              </a:lnSpc>
              <a:spcBef>
                <a:spcPts val="0"/>
              </a:spcBef>
              <a:spcAft>
                <a:spcPts val="0"/>
              </a:spcAft>
              <a:buSzPct val="100000"/>
              <a:buChar char="-"/>
            </a:pPr>
            <a:r>
              <a:rPr lang="en-US"/>
              <a:t>mener des entretiens</a:t>
            </a:r>
            <a:endParaRPr/>
          </a:p>
        </p:txBody>
      </p:sp>
      <p:sp>
        <p:nvSpPr>
          <p:cNvPr id="1815" name="Google Shape;1815;p23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a:t>‹#›</a:t>
            </a:fld>
            <a:endParaRPr sz="1400"/>
          </a:p>
        </p:txBody>
      </p:sp>
      <p:sp>
        <p:nvSpPr>
          <p:cNvPr id="1816" name="Google Shape;1816;p237"/>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Analyse</a:t>
            </a:r>
            <a:endParaRPr/>
          </a:p>
        </p:txBody>
      </p:sp>
      <p:sp>
        <p:nvSpPr>
          <p:cNvPr id="1817" name="Google Shape;1817;p237"/>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EXPERIMENTATION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57"/>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997" name="Google Shape;997;p157"/>
          <p:cNvSpPr txBox="1"/>
          <p:nvPr/>
        </p:nvSpPr>
        <p:spPr>
          <a:xfrm>
            <a:off x="619225" y="111852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3500">
                <a:solidFill>
                  <a:srgbClr val="14324F"/>
                </a:solidFill>
                <a:latin typeface="Avenir Next For Intuit"/>
                <a:ea typeface="Avenir Next For Intuit"/>
                <a:cs typeface="Avenir Next For Intuit"/>
                <a:sym typeface="Avenir Next For Intuit"/>
              </a:rPr>
              <a:t>Semaine Projet</a:t>
            </a:r>
            <a:endParaRPr b="1" sz="3500">
              <a:solidFill>
                <a:srgbClr val="14324F"/>
              </a:solidFill>
              <a:latin typeface="Avenir Next For Intuit"/>
              <a:ea typeface="Avenir Next For Intuit"/>
              <a:cs typeface="Avenir Next For Intuit"/>
              <a:sym typeface="Avenir Next For Intuit"/>
            </a:endParaRPr>
          </a:p>
        </p:txBody>
      </p:sp>
      <p:sp>
        <p:nvSpPr>
          <p:cNvPr id="998" name="Google Shape;998;p157"/>
          <p:cNvSpPr txBox="1"/>
          <p:nvPr/>
        </p:nvSpPr>
        <p:spPr>
          <a:xfrm>
            <a:off x="619213" y="460474"/>
            <a:ext cx="10998900" cy="622200"/>
          </a:xfrm>
          <a:prstGeom prst="rect">
            <a:avLst/>
          </a:prstGeom>
          <a:noFill/>
          <a:ln>
            <a:noFill/>
          </a:ln>
        </p:spPr>
        <p:txBody>
          <a:bodyPr anchorCtr="0" anchor="b" bIns="45700" lIns="45700" spcFirstLastPara="1" rIns="45700" wrap="square" tIns="45700">
            <a:normAutofit/>
          </a:bodyPr>
          <a:lstStyle/>
          <a:p>
            <a:pPr indent="0" lvl="0" marL="0" rtl="0" algn="l">
              <a:lnSpc>
                <a:spcPct val="90000"/>
              </a:lnSpc>
              <a:spcBef>
                <a:spcPts val="1700"/>
              </a:spcBef>
              <a:spcAft>
                <a:spcPts val="0"/>
              </a:spcAft>
              <a:buNone/>
            </a:pPr>
            <a:r>
              <a:rPr b="1" lang="en-US" sz="1600">
                <a:solidFill>
                  <a:srgbClr val="3BD85E"/>
                </a:solidFill>
                <a:latin typeface="Avenir Next For Intuit"/>
                <a:ea typeface="Avenir Next For Intuit"/>
                <a:cs typeface="Avenir Next For Intuit"/>
                <a:sym typeface="Avenir Next For Intuit"/>
              </a:rPr>
              <a:t>DATA MARKETING &amp; ANALYTICS</a:t>
            </a:r>
            <a:endParaRPr b="1" sz="1600">
              <a:solidFill>
                <a:srgbClr val="3BD85E"/>
              </a:solidFill>
              <a:latin typeface="Avenir Next For Intuit"/>
              <a:ea typeface="Avenir Next For Intuit"/>
              <a:cs typeface="Avenir Next For Intuit"/>
              <a:sym typeface="Avenir Next For Intuit"/>
            </a:endParaRPr>
          </a:p>
        </p:txBody>
      </p:sp>
      <p:sp>
        <p:nvSpPr>
          <p:cNvPr id="999" name="Google Shape;999;p157"/>
          <p:cNvSpPr txBox="1"/>
          <p:nvPr/>
        </p:nvSpPr>
        <p:spPr>
          <a:xfrm>
            <a:off x="561975" y="2005400"/>
            <a:ext cx="7247100" cy="971700"/>
          </a:xfrm>
          <a:prstGeom prst="rect">
            <a:avLst/>
          </a:prstGeom>
          <a:noFill/>
          <a:ln>
            <a:noFill/>
          </a:ln>
        </p:spPr>
        <p:txBody>
          <a:bodyPr anchorCtr="0" anchor="t" bIns="45700" lIns="45700" spcFirstLastPara="1" rIns="45700" wrap="square" tIns="45700">
            <a:normAutofit/>
          </a:bodyPr>
          <a:lstStyle/>
          <a:p>
            <a:pPr indent="0" lvl="0" marL="0" rtl="0" algn="l">
              <a:lnSpc>
                <a:spcPct val="115000"/>
              </a:lnSpc>
              <a:spcBef>
                <a:spcPts val="0"/>
              </a:spcBef>
              <a:spcAft>
                <a:spcPts val="0"/>
              </a:spcAft>
              <a:buNone/>
            </a:pPr>
            <a:r>
              <a:rPr b="1" lang="en-US" sz="2000">
                <a:solidFill>
                  <a:schemeClr val="lt1"/>
                </a:solidFill>
                <a:latin typeface="Avenir Next For Intuit"/>
                <a:ea typeface="Avenir Next For Intuit"/>
                <a:cs typeface="Avenir Next For Intuit"/>
                <a:sym typeface="Avenir Next For Intuit"/>
              </a:rPr>
              <a:t>📆 Organisation de la semaine</a:t>
            </a:r>
            <a:endParaRPr b="1"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0"/>
              </a:spcBef>
              <a:spcAft>
                <a:spcPts val="0"/>
              </a:spcAft>
              <a:buNone/>
            </a:pPr>
            <a:r>
              <a:t/>
            </a:r>
            <a:endParaRPr sz="2000">
              <a:solidFill>
                <a:schemeClr val="lt1"/>
              </a:solidFill>
              <a:latin typeface="Avenir Next For Intuit"/>
              <a:ea typeface="Avenir Next For Intuit"/>
              <a:cs typeface="Avenir Next For Intuit"/>
              <a:sym typeface="Avenir Next For Intuit"/>
            </a:endParaRPr>
          </a:p>
        </p:txBody>
      </p:sp>
      <p:sp>
        <p:nvSpPr>
          <p:cNvPr id="1000" name="Google Shape;1000;p157"/>
          <p:cNvSpPr txBox="1"/>
          <p:nvPr/>
        </p:nvSpPr>
        <p:spPr>
          <a:xfrm>
            <a:off x="561975" y="2601300"/>
            <a:ext cx="5276400" cy="146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MARDI</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Travail en groupe toute la journée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Session dédiée de 20 minutes par groupe, de 9h00 à 16h30</a:t>
            </a:r>
            <a:endParaRPr sz="2000">
              <a:solidFill>
                <a:schemeClr val="lt1"/>
              </a:solidFill>
              <a:latin typeface="Avenir Next For Intuit"/>
              <a:ea typeface="Avenir Next For Intuit"/>
              <a:cs typeface="Avenir Next For Intuit"/>
              <a:sym typeface="Avenir Next For Intuit"/>
            </a:endParaRPr>
          </a:p>
        </p:txBody>
      </p:sp>
      <p:sp>
        <p:nvSpPr>
          <p:cNvPr id="1001" name="Google Shape;1001;p157"/>
          <p:cNvSpPr txBox="1"/>
          <p:nvPr/>
        </p:nvSpPr>
        <p:spPr>
          <a:xfrm>
            <a:off x="6482950" y="2545000"/>
            <a:ext cx="5229600" cy="252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accent2"/>
                </a:solidFill>
                <a:latin typeface="Avenir Next For Intuit"/>
                <a:ea typeface="Avenir Next For Intuit"/>
                <a:cs typeface="Avenir Next For Intuit"/>
                <a:sym typeface="Avenir Next For Intuit"/>
              </a:rPr>
              <a:t>MERCREDI</a:t>
            </a:r>
            <a:endParaRPr b="1" sz="1500" u="sng">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1h “Cours Magistral” : consignes pour la soutenance &amp; rappel des attentes</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Travail en groupe tout le reste de la journée</a:t>
            </a:r>
            <a:endParaRPr sz="2000">
              <a:solidFill>
                <a:schemeClr val="lt1"/>
              </a:solidFill>
              <a:latin typeface="Avenir Next For Intuit"/>
              <a:ea typeface="Avenir Next For Intuit"/>
              <a:cs typeface="Avenir Next For Intuit"/>
              <a:sym typeface="Avenir Next For Intuit"/>
            </a:endParaRPr>
          </a:p>
          <a:p>
            <a:pPr indent="-355600" lvl="0" marL="457200" rtl="0" algn="l">
              <a:lnSpc>
                <a:spcPct val="115000"/>
              </a:lnSpc>
              <a:spcBef>
                <a:spcPts val="0"/>
              </a:spcBef>
              <a:spcAft>
                <a:spcPts val="0"/>
              </a:spcAft>
              <a:buClr>
                <a:schemeClr val="lt1"/>
              </a:buClr>
              <a:buSzPts val="2000"/>
              <a:buFont typeface="Avenir Next For Intuit"/>
              <a:buAutoNum type="arabicPeriod"/>
            </a:pPr>
            <a:r>
              <a:rPr lang="en-US" sz="2000">
                <a:solidFill>
                  <a:schemeClr val="lt1"/>
                </a:solidFill>
                <a:latin typeface="Avenir Next For Intuit"/>
                <a:ea typeface="Avenir Next For Intuit"/>
                <a:cs typeface="Avenir Next For Intuit"/>
                <a:sym typeface="Avenir Next For Intuit"/>
              </a:rPr>
              <a:t>Session dédiée par groupe de 15 minutes, de 10h à 16h30</a:t>
            </a:r>
            <a:endParaRPr sz="2000">
              <a:solidFill>
                <a:schemeClr val="lt1"/>
              </a:solidFill>
              <a:latin typeface="Avenir Next For Intuit"/>
              <a:ea typeface="Avenir Next For Intuit"/>
              <a:cs typeface="Avenir Next For Intuit"/>
              <a:sym typeface="Avenir Next For Intuit"/>
            </a:endParaRPr>
          </a:p>
        </p:txBody>
      </p:sp>
      <p:sp>
        <p:nvSpPr>
          <p:cNvPr id="1002" name="Google Shape;1002;p157"/>
          <p:cNvSpPr/>
          <p:nvPr/>
        </p:nvSpPr>
        <p:spPr>
          <a:xfrm>
            <a:off x="10315025" y="-1397650"/>
            <a:ext cx="2794800" cy="2794800"/>
          </a:xfrm>
          <a:prstGeom prst="ellipse">
            <a:avLst/>
          </a:prstGeom>
          <a:solidFill>
            <a:srgbClr val="14324F"/>
          </a:solidFill>
          <a:ln cap="flat" cmpd="sng" w="9525">
            <a:solidFill>
              <a:srgbClr val="F4F4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7"/>
          <p:cNvSpPr txBox="1"/>
          <p:nvPr/>
        </p:nvSpPr>
        <p:spPr>
          <a:xfrm>
            <a:off x="10984625" y="71225"/>
            <a:ext cx="145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Avenir Next For Intuit"/>
                <a:ea typeface="Avenir Next For Intuit"/>
                <a:cs typeface="Avenir Next For Intuit"/>
                <a:sym typeface="Avenir Next For Intuit"/>
              </a:rPr>
              <a:t>⭐️</a:t>
            </a:r>
            <a:endParaRPr sz="4000">
              <a:latin typeface="Avenir Next For Intuit"/>
              <a:ea typeface="Avenir Next For Intuit"/>
              <a:cs typeface="Avenir Next For Intuit"/>
              <a:sym typeface="Avenir Next For Intui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238"/>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823" name="Google Shape;1823;p238"/>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EXPERIMENTATION MODEL</a:t>
            </a:r>
            <a:endParaRPr/>
          </a:p>
        </p:txBody>
      </p:sp>
      <p:pic>
        <p:nvPicPr>
          <p:cNvPr id="1824" name="Google Shape;1824;p238"/>
          <p:cNvPicPr preferRelativeResize="0"/>
          <p:nvPr/>
        </p:nvPicPr>
        <p:blipFill>
          <a:blip r:embed="rId3">
            <a:alphaModFix/>
          </a:blip>
          <a:stretch>
            <a:fillRect/>
          </a:stretch>
        </p:blipFill>
        <p:spPr>
          <a:xfrm>
            <a:off x="466825" y="1949862"/>
            <a:ext cx="6455124" cy="3631000"/>
          </a:xfrm>
          <a:prstGeom prst="rect">
            <a:avLst/>
          </a:prstGeom>
          <a:noFill/>
          <a:ln>
            <a:noFill/>
          </a:ln>
        </p:spPr>
      </p:pic>
      <p:sp>
        <p:nvSpPr>
          <p:cNvPr id="1825" name="Google Shape;1825;p238"/>
          <p:cNvSpPr txBox="1"/>
          <p:nvPr/>
        </p:nvSpPr>
        <p:spPr>
          <a:xfrm>
            <a:off x="7588175" y="2066263"/>
            <a:ext cx="4047900" cy="47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000">
                <a:solidFill>
                  <a:schemeClr val="lt1"/>
                </a:solidFill>
                <a:latin typeface="Avenir Next For Intuit"/>
                <a:ea typeface="Avenir Next For Intuit"/>
                <a:cs typeface="Avenir Next For Intuit"/>
                <a:sym typeface="Avenir Next For Intuit"/>
              </a:rPr>
              <a:t>Contexte : </a:t>
            </a:r>
            <a:br>
              <a:rPr b="1"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Allemagne : conversion à 3% alors que pour le UK et la France, le taux de conversion est de 10%.  </a:t>
            </a:r>
            <a:br>
              <a:rPr lang="en-US" sz="2000">
                <a:solidFill>
                  <a:schemeClr val="lt1"/>
                </a:solidFill>
                <a:latin typeface="Avenir Next For Intuit"/>
                <a:ea typeface="Avenir Next For Intuit"/>
                <a:cs typeface="Avenir Next For Intuit"/>
                <a:sym typeface="Avenir Next For Intuit"/>
              </a:rPr>
            </a:br>
            <a:br>
              <a:rPr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Pourquoi les prospects allemands convertissent moins bien ?</a:t>
            </a:r>
            <a:br>
              <a:rPr lang="en-US" sz="2000">
                <a:solidFill>
                  <a:schemeClr val="lt1"/>
                </a:solidFill>
                <a:latin typeface="Avenir Next For Intuit"/>
                <a:ea typeface="Avenir Next For Intuit"/>
                <a:cs typeface="Avenir Next For Intuit"/>
                <a:sym typeface="Avenir Next For Intuit"/>
              </a:rPr>
            </a:br>
            <a:br>
              <a:rPr lang="en-US" sz="2000">
                <a:solidFill>
                  <a:schemeClr val="lt1"/>
                </a:solidFill>
                <a:latin typeface="Avenir Next For Intuit"/>
                <a:ea typeface="Avenir Next For Intuit"/>
                <a:cs typeface="Avenir Next For Intuit"/>
                <a:sym typeface="Avenir Next For Intuit"/>
              </a:rPr>
            </a:br>
            <a:r>
              <a:rPr b="1" lang="en-US" sz="2000">
                <a:solidFill>
                  <a:schemeClr val="lt1"/>
                </a:solidFill>
                <a:latin typeface="Avenir Next For Intuit"/>
                <a:ea typeface="Avenir Next For Intuit"/>
                <a:cs typeface="Avenir Next For Intuit"/>
                <a:sym typeface="Avenir Next For Intuit"/>
              </a:rPr>
              <a:t>Data point :</a:t>
            </a:r>
            <a:r>
              <a:rPr lang="en-US" sz="2000">
                <a:solidFill>
                  <a:schemeClr val="lt1"/>
                </a:solidFill>
                <a:latin typeface="Avenir Next For Intuit"/>
                <a:ea typeface="Avenir Next For Intuit"/>
                <a:cs typeface="Avenir Next For Intuit"/>
                <a:sym typeface="Avenir Next For Intuit"/>
              </a:rPr>
              <a:t> 70% des clients allemands utilisent Paypal vs. 30% pour les clients français.</a:t>
            </a:r>
            <a:endParaRPr/>
          </a:p>
        </p:txBody>
      </p:sp>
      <p:pic>
        <p:nvPicPr>
          <p:cNvPr id="1826" name="Google Shape;1826;p238"/>
          <p:cNvPicPr preferRelativeResize="0"/>
          <p:nvPr/>
        </p:nvPicPr>
        <p:blipFill>
          <a:blip r:embed="rId4">
            <a:alphaModFix/>
          </a:blip>
          <a:stretch>
            <a:fillRect/>
          </a:stretch>
        </p:blipFill>
        <p:spPr>
          <a:xfrm>
            <a:off x="10260800" y="308079"/>
            <a:ext cx="1451625" cy="1451625"/>
          </a:xfrm>
          <a:prstGeom prst="rect">
            <a:avLst/>
          </a:prstGeom>
          <a:noFill/>
          <a:ln>
            <a:noFill/>
          </a:ln>
        </p:spPr>
      </p:pic>
      <p:sp>
        <p:nvSpPr>
          <p:cNvPr id="1827" name="Google Shape;1827;p238"/>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Analyse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39"/>
          <p:cNvSpPr txBox="1"/>
          <p:nvPr>
            <p:ph idx="12" type="sldNum"/>
          </p:nvPr>
        </p:nvSpPr>
        <p:spPr>
          <a:xfrm>
            <a:off x="10971133"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
        <p:nvSpPr>
          <p:cNvPr id="1833" name="Google Shape;1833;p239"/>
          <p:cNvSpPr txBox="1"/>
          <p:nvPr>
            <p:ph idx="2" type="title"/>
          </p:nvPr>
        </p:nvSpPr>
        <p:spPr>
          <a:xfrm>
            <a:off x="466813" y="30807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EXPERIMENTATION MODEL</a:t>
            </a:r>
            <a:endParaRPr/>
          </a:p>
        </p:txBody>
      </p:sp>
      <p:pic>
        <p:nvPicPr>
          <p:cNvPr id="1834" name="Google Shape;1834;p239"/>
          <p:cNvPicPr preferRelativeResize="0"/>
          <p:nvPr/>
        </p:nvPicPr>
        <p:blipFill>
          <a:blip r:embed="rId3">
            <a:alphaModFix/>
          </a:blip>
          <a:stretch>
            <a:fillRect/>
          </a:stretch>
        </p:blipFill>
        <p:spPr>
          <a:xfrm>
            <a:off x="466825" y="1949862"/>
            <a:ext cx="6455124" cy="3631000"/>
          </a:xfrm>
          <a:prstGeom prst="rect">
            <a:avLst/>
          </a:prstGeom>
          <a:noFill/>
          <a:ln>
            <a:noFill/>
          </a:ln>
        </p:spPr>
      </p:pic>
      <p:pic>
        <p:nvPicPr>
          <p:cNvPr id="1835" name="Google Shape;1835;p239"/>
          <p:cNvPicPr preferRelativeResize="0"/>
          <p:nvPr/>
        </p:nvPicPr>
        <p:blipFill>
          <a:blip r:embed="rId4">
            <a:alphaModFix/>
          </a:blip>
          <a:stretch>
            <a:fillRect/>
          </a:stretch>
        </p:blipFill>
        <p:spPr>
          <a:xfrm>
            <a:off x="10260800" y="308079"/>
            <a:ext cx="1451625" cy="1451625"/>
          </a:xfrm>
          <a:prstGeom prst="rect">
            <a:avLst/>
          </a:prstGeom>
          <a:noFill/>
          <a:ln>
            <a:noFill/>
          </a:ln>
        </p:spPr>
      </p:pic>
      <p:sp>
        <p:nvSpPr>
          <p:cNvPr id="1836" name="Google Shape;1836;p239"/>
          <p:cNvSpPr txBox="1"/>
          <p:nvPr/>
        </p:nvSpPr>
        <p:spPr>
          <a:xfrm>
            <a:off x="7588175" y="2066263"/>
            <a:ext cx="4047900" cy="312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lt1"/>
                </a:solidFill>
                <a:latin typeface="Avenir Next For Intuit"/>
                <a:ea typeface="Avenir Next For Intuit"/>
                <a:cs typeface="Avenir Next For Intuit"/>
                <a:sym typeface="Avenir Next For Intuit"/>
              </a:rPr>
              <a:t>Plan d’actions :</a:t>
            </a:r>
            <a:br>
              <a:rPr b="1"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50 feedbacks données quali.</a:t>
            </a:r>
            <a:br>
              <a:rPr lang="en-US" sz="2000">
                <a:solidFill>
                  <a:schemeClr val="lt1"/>
                </a:solidFill>
                <a:latin typeface="Avenir Next For Intuit"/>
                <a:ea typeface="Avenir Next For Intuit"/>
                <a:cs typeface="Avenir Next For Intuit"/>
                <a:sym typeface="Avenir Next For Intuit"/>
              </a:rPr>
            </a:br>
            <a:endParaRPr sz="2000">
              <a:solidFill>
                <a:schemeClr val="lt1"/>
              </a:solidFill>
              <a:latin typeface="Avenir Next For Intuit"/>
              <a:ea typeface="Avenir Next For Intuit"/>
              <a:cs typeface="Avenir Next For Intuit"/>
              <a:sym typeface="Avenir Next For Intuit"/>
            </a:endParaRPr>
          </a:p>
          <a:p>
            <a:pPr indent="0" lvl="0" marL="0" rtl="0" algn="l">
              <a:lnSpc>
                <a:spcPct val="115000"/>
              </a:lnSpc>
              <a:spcBef>
                <a:spcPts val="1200"/>
              </a:spcBef>
              <a:spcAft>
                <a:spcPts val="1200"/>
              </a:spcAft>
              <a:buNone/>
            </a:pPr>
            <a:r>
              <a:rPr b="1" lang="en-US" sz="2000">
                <a:solidFill>
                  <a:schemeClr val="lt1"/>
                </a:solidFill>
                <a:latin typeface="Avenir Next For Intuit"/>
                <a:ea typeface="Avenir Next For Intuit"/>
                <a:cs typeface="Avenir Next For Intuit"/>
                <a:sym typeface="Avenir Next For Intuit"/>
              </a:rPr>
              <a:t>Retours :</a:t>
            </a:r>
            <a:br>
              <a:rPr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Moyens de paiement non locaux.</a:t>
            </a:r>
            <a:br>
              <a:rPr lang="en-US" sz="2000">
                <a:solidFill>
                  <a:schemeClr val="lt1"/>
                </a:solidFill>
                <a:latin typeface="Avenir Next For Intuit"/>
                <a:ea typeface="Avenir Next For Intuit"/>
                <a:cs typeface="Avenir Next For Intuit"/>
                <a:sym typeface="Avenir Next For Intuit"/>
              </a:rPr>
            </a:br>
            <a:r>
              <a:rPr lang="en-US" sz="2000">
                <a:solidFill>
                  <a:schemeClr val="lt1"/>
                </a:solidFill>
                <a:latin typeface="Avenir Next For Intuit"/>
                <a:ea typeface="Avenir Next For Intuit"/>
                <a:cs typeface="Avenir Next For Intuit"/>
                <a:sym typeface="Avenir Next For Intuit"/>
              </a:rPr>
              <a:t>Fautes d’orthographe dans le funnel de conversion.</a:t>
            </a:r>
            <a:br>
              <a:rPr b="1" lang="en-US" sz="2000">
                <a:solidFill>
                  <a:schemeClr val="lt1"/>
                </a:solidFill>
                <a:latin typeface="Avenir Next For Intuit"/>
                <a:ea typeface="Avenir Next For Intuit"/>
                <a:cs typeface="Avenir Next For Intuit"/>
                <a:sym typeface="Avenir Next For Intuit"/>
              </a:rPr>
            </a:br>
            <a:endParaRPr sz="2000">
              <a:solidFill>
                <a:schemeClr val="lt1"/>
              </a:solidFill>
              <a:latin typeface="Avenir Next For Intuit"/>
              <a:ea typeface="Avenir Next For Intuit"/>
              <a:cs typeface="Avenir Next For Intuit"/>
              <a:sym typeface="Avenir Next For Intuit"/>
            </a:endParaRPr>
          </a:p>
        </p:txBody>
      </p:sp>
      <p:sp>
        <p:nvSpPr>
          <p:cNvPr id="1837" name="Google Shape;1837;p239"/>
          <p:cNvSpPr txBox="1"/>
          <p:nvPr>
            <p:ph type="title"/>
          </p:nvPr>
        </p:nvSpPr>
        <p:spPr>
          <a:xfrm>
            <a:off x="466825" y="966124"/>
            <a:ext cx="10998900" cy="622200"/>
          </a:xfrm>
          <a:prstGeom prst="rect">
            <a:avLst/>
          </a:prstGeom>
        </p:spPr>
        <p:txBody>
          <a:bodyPr anchorCtr="0" anchor="b" bIns="45700" lIns="45700" spcFirstLastPara="1" rIns="45700" wrap="square" tIns="45700">
            <a:normAutofit/>
          </a:bodyPr>
          <a:lstStyle/>
          <a:p>
            <a:pPr indent="0" lvl="0" marL="0" rtl="0" algn="l">
              <a:spcBef>
                <a:spcPts val="1700"/>
              </a:spcBef>
              <a:spcAft>
                <a:spcPts val="0"/>
              </a:spcAft>
              <a:buNone/>
            </a:pPr>
            <a:r>
              <a:rPr lang="en-US"/>
              <a:t>Analyse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240"/>
          <p:cNvSpPr txBox="1"/>
          <p:nvPr>
            <p:ph type="title"/>
          </p:nvPr>
        </p:nvSpPr>
        <p:spPr>
          <a:xfrm>
            <a:off x="457200" y="1549120"/>
            <a:ext cx="10969800" cy="3759900"/>
          </a:xfrm>
          <a:prstGeom prst="rect">
            <a:avLst/>
          </a:prstGeom>
        </p:spPr>
        <p:txBody>
          <a:bodyPr anchorCtr="0" anchor="ctr" bIns="45700" lIns="45700" spcFirstLastPara="1" rIns="45700" wrap="square" tIns="45700">
            <a:normAutofit/>
          </a:bodyPr>
          <a:lstStyle/>
          <a:p>
            <a:pPr indent="0" lvl="0" marL="0" rtl="0" algn="l">
              <a:lnSpc>
                <a:spcPct val="115000"/>
              </a:lnSpc>
              <a:spcBef>
                <a:spcPts val="0"/>
              </a:spcBef>
              <a:spcAft>
                <a:spcPts val="0"/>
              </a:spcAft>
              <a:buNone/>
            </a:pPr>
            <a:r>
              <a:rPr lang="en-US" sz="7000">
                <a:solidFill>
                  <a:schemeClr val="dk1"/>
                </a:solidFill>
              </a:rPr>
              <a:t>Merci pour </a:t>
            </a:r>
            <a:br>
              <a:rPr lang="en-US" sz="7000">
                <a:solidFill>
                  <a:schemeClr val="dk1"/>
                </a:solidFill>
              </a:rPr>
            </a:br>
            <a:r>
              <a:rPr lang="en-US" sz="7000">
                <a:solidFill>
                  <a:schemeClr val="dk1"/>
                </a:solidFill>
              </a:rPr>
              <a:t>votre attention 💚</a:t>
            </a:r>
            <a:endParaRPr sz="7000">
              <a:solidFill>
                <a:schemeClr val="dk1"/>
              </a:solidFill>
            </a:endParaRPr>
          </a:p>
        </p:txBody>
      </p:sp>
      <p:sp>
        <p:nvSpPr>
          <p:cNvPr id="1843" name="Google Shape;1843;p240"/>
          <p:cNvSpPr txBox="1"/>
          <p:nvPr>
            <p:ph idx="12" type="sldNum"/>
          </p:nvPr>
        </p:nvSpPr>
        <p:spPr>
          <a:xfrm>
            <a:off x="10972800" y="6480938"/>
            <a:ext cx="741300" cy="215400"/>
          </a:xfrm>
          <a:prstGeom prst="rect">
            <a:avLst/>
          </a:prstGeom>
        </p:spPr>
        <p:txBody>
          <a:bodyPr anchorCtr="0" anchor="ctr" bIns="45700" lIns="45700" spcFirstLastPara="1" rIns="45700" wrap="square" tIns="45700">
            <a:spAutoFit/>
          </a:bodyPr>
          <a:lstStyle/>
          <a:p>
            <a:pPr indent="0" lvl="0" marL="0" rtl="0" algn="r">
              <a:spcBef>
                <a:spcPts val="0"/>
              </a:spcBef>
              <a:spcAft>
                <a:spcPts val="0"/>
              </a:spcAft>
              <a:buClr>
                <a:srgbClr val="0D333F"/>
              </a:buClr>
              <a:buSzPts val="800"/>
              <a:buFont typeface="AvenirNext forINTUIT W05 Medium"/>
              <a:buNone/>
            </a:pPr>
            <a:fld id="{00000000-1234-1234-1234-123412341234}" type="slidenum">
              <a:rPr lang="en-US"/>
              <a:t>‹#›</a:t>
            </a:fld>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BSEG Internal 06/2022">
  <a:themeElements>
    <a:clrScheme name="QuickBooksBOLT">
      <a:dk1>
        <a:srgbClr val="FFFFFF"/>
      </a:dk1>
      <a:lt1>
        <a:srgbClr val="14324F"/>
      </a:lt1>
      <a:dk2>
        <a:srgbClr val="F4F4EF"/>
      </a:dk2>
      <a:lt2>
        <a:srgbClr val="21262A"/>
      </a:lt2>
      <a:accent1>
        <a:srgbClr val="EAF6F7"/>
      </a:accent1>
      <a:accent2>
        <a:srgbClr val="3BD85E"/>
      </a:accent2>
      <a:accent3>
        <a:srgbClr val="00D0E0"/>
      </a:accent3>
      <a:accent4>
        <a:srgbClr val="007C89"/>
      </a:accent4>
      <a:accent5>
        <a:srgbClr val="FFE01B"/>
      </a:accent5>
      <a:accent6>
        <a:srgbClr val="0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BSEG Internal 06/2022">
  <a:themeElements>
    <a:clrScheme name="QuickBooksBOLT">
      <a:dk1>
        <a:srgbClr val="FFFFFF"/>
      </a:dk1>
      <a:lt1>
        <a:srgbClr val="14324F"/>
      </a:lt1>
      <a:dk2>
        <a:srgbClr val="F4F4EF"/>
      </a:dk2>
      <a:lt2>
        <a:srgbClr val="21262A"/>
      </a:lt2>
      <a:accent1>
        <a:srgbClr val="EAF6F7"/>
      </a:accent1>
      <a:accent2>
        <a:srgbClr val="3BD85E"/>
      </a:accent2>
      <a:accent3>
        <a:srgbClr val="00D0E0"/>
      </a:accent3>
      <a:accent4>
        <a:srgbClr val="007C89"/>
      </a:accent4>
      <a:accent5>
        <a:srgbClr val="FFE01B"/>
      </a:accent5>
      <a:accent6>
        <a:srgbClr val="0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BSEG Internal 06/2022">
  <a:themeElements>
    <a:clrScheme name="QuickBooksBOLT">
      <a:dk1>
        <a:srgbClr val="FFFFFF"/>
      </a:dk1>
      <a:lt1>
        <a:srgbClr val="14324F"/>
      </a:lt1>
      <a:dk2>
        <a:srgbClr val="F4F4EF"/>
      </a:dk2>
      <a:lt2>
        <a:srgbClr val="21262A"/>
      </a:lt2>
      <a:accent1>
        <a:srgbClr val="EAF6F7"/>
      </a:accent1>
      <a:accent2>
        <a:srgbClr val="3BD85E"/>
      </a:accent2>
      <a:accent3>
        <a:srgbClr val="00D0E0"/>
      </a:accent3>
      <a:accent4>
        <a:srgbClr val="007C89"/>
      </a:accent4>
      <a:accent5>
        <a:srgbClr val="FFE01B"/>
      </a:accent5>
      <a:accent6>
        <a:srgbClr val="0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BSEG Internal 06/2022">
  <a:themeElements>
    <a:clrScheme name="QuickBooksBOLT">
      <a:dk1>
        <a:srgbClr val="FFFFFF"/>
      </a:dk1>
      <a:lt1>
        <a:srgbClr val="14324F"/>
      </a:lt1>
      <a:dk2>
        <a:srgbClr val="F4F4EF"/>
      </a:dk2>
      <a:lt2>
        <a:srgbClr val="21262A"/>
      </a:lt2>
      <a:accent1>
        <a:srgbClr val="EAF6F7"/>
      </a:accent1>
      <a:accent2>
        <a:srgbClr val="3BD85E"/>
      </a:accent2>
      <a:accent3>
        <a:srgbClr val="00D0E0"/>
      </a:accent3>
      <a:accent4>
        <a:srgbClr val="007C89"/>
      </a:accent4>
      <a:accent5>
        <a:srgbClr val="FFE01B"/>
      </a:accent5>
      <a:accent6>
        <a:srgbClr val="0000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